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19"/>
  </p:notesMasterIdLst>
  <p:sldIdLst>
    <p:sldId id="256" r:id="rId2"/>
    <p:sldId id="260" r:id="rId3"/>
    <p:sldId id="278" r:id="rId4"/>
    <p:sldId id="268" r:id="rId5"/>
    <p:sldId id="265" r:id="rId6"/>
    <p:sldId id="283" r:id="rId7"/>
    <p:sldId id="261" r:id="rId8"/>
    <p:sldId id="270" r:id="rId9"/>
    <p:sldId id="271" r:id="rId10"/>
    <p:sldId id="259" r:id="rId11"/>
    <p:sldId id="269" r:id="rId12"/>
    <p:sldId id="273" r:id="rId13"/>
    <p:sldId id="280" r:id="rId14"/>
    <p:sldId id="284" r:id="rId15"/>
    <p:sldId id="281" r:id="rId16"/>
    <p:sldId id="274" r:id="rId17"/>
    <p:sldId id="272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3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648" algn="l" defTabSz="9142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778" algn="l" defTabSz="9142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907" algn="l" defTabSz="9142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037" algn="l" defTabSz="9142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3300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90" autoAdjust="0"/>
    <p:restoredTop sz="93750" autoAdjust="0"/>
  </p:normalViewPr>
  <p:slideViewPr>
    <p:cSldViewPr>
      <p:cViewPr>
        <p:scale>
          <a:sx n="90" d="100"/>
          <a:sy n="90" d="100"/>
        </p:scale>
        <p:origin x="-624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43;&#1059;\&#1054;&#1089;&#1085;&#1086;&#1074;&#1099;%20&#1090;&#1077;&#1086;&#1088;&#1080;&#1080;%20&#1080;&#1085;&#1092;&#1086;&#1088;&#1084;&#1072;&#1094;&#1080;&#1080;\&#1053;&#1072;%20&#1082;&#1086;&#1085;&#1082;&#1091;&#1088;&#1089;\&#1088;&#1072;&#1089;&#1095;&#1077;&#1090;%20&#1082;%20&#1087;&#1088;&#1086;&#1077;&#1082;&#1090;&#1091;%20&#1041;&#1091;&#1076;&#1072;&#1077;&#107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82838163881452"/>
          <c:y val="3.8838769687528855E-2"/>
          <c:w val="0.40772431230837897"/>
          <c:h val="0.868724988003699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Лист1!$A$11</c:f>
              <c:strCache>
                <c:ptCount val="1"/>
                <c:pt idx="0">
                  <c:v>Выручка от реализации продукции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Лист1!$B$11:$D$11</c:f>
              <c:numCache>
                <c:formatCode>#,##0.00"р."</c:formatCode>
                <c:ptCount val="3"/>
                <c:pt idx="0">
                  <c:v>30000000</c:v>
                </c:pt>
                <c:pt idx="1">
                  <c:v>37206000</c:v>
                </c:pt>
                <c:pt idx="2">
                  <c:v>44448000</c:v>
                </c:pt>
              </c:numCache>
            </c:numRef>
          </c:val>
        </c:ser>
        <c:ser>
          <c:idx val="3"/>
          <c:order val="1"/>
          <c:tx>
            <c:strRef>
              <c:f>Лист1!$A$14</c:f>
              <c:strCache>
                <c:ptCount val="1"/>
                <c:pt idx="0">
                  <c:v>Себестоимость реализованной продукции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val>
            <c:numRef>
              <c:f>Лист1!$B$14:$D$14</c:f>
              <c:numCache>
                <c:formatCode>#,##0.00"р."</c:formatCode>
                <c:ptCount val="3"/>
                <c:pt idx="0">
                  <c:v>20286000</c:v>
                </c:pt>
                <c:pt idx="1">
                  <c:v>25145998.800000001</c:v>
                </c:pt>
                <c:pt idx="2">
                  <c:v>30006000</c:v>
                </c:pt>
              </c:numCache>
            </c:numRef>
          </c:val>
        </c:ser>
        <c:shape val="box"/>
        <c:axId val="53839744"/>
        <c:axId val="53841280"/>
        <c:axId val="0"/>
      </c:bar3DChart>
      <c:catAx>
        <c:axId val="5383974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5384128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53841280"/>
        <c:scaling>
          <c:orientation val="minMax"/>
          <c:max val="45000000"/>
          <c:min val="0"/>
        </c:scaling>
        <c:axPos val="l"/>
        <c:majorGridlines>
          <c:spPr>
            <a:ln w="3175"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prstDash val="solid"/>
            </a:ln>
          </c:spPr>
        </c:majorGridlines>
        <c:numFmt formatCode="#,##0.00&quot;р.&quot;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53839744"/>
        <c:crosses val="autoZero"/>
        <c:crossBetween val="between"/>
        <c:majorUnit val="10000000"/>
        <c:minorUnit val="1000000"/>
        <c:dispUnits>
          <c:builtInUnit val="millions"/>
          <c:dispUnitsLbl>
            <c:layout>
              <c:manualLayout>
                <c:xMode val="edge"/>
                <c:yMode val="edge"/>
                <c:x val="6.2713014382513995E-3"/>
                <c:y val="0.30093051126707016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 sz="1800" dirty="0">
                      <a:latin typeface="Times New Roman" pitchFamily="18" charset="0"/>
                      <a:cs typeface="Times New Roman" pitchFamily="18" charset="0"/>
                    </a:rPr>
                    <a:t>Миллионы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c:rich>
            </c:tx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861444730082266"/>
          <c:y val="0.10465385642730006"/>
          <c:w val="0.37408572325882566"/>
          <c:h val="0.82446513035194657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5EB3-D3A3-41B7-AE53-72985E49DA07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CDBE-BF68-422A-89AC-36BACCFC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CDBE-BF68-422A-89AC-36BACCFC2A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CDBE-BF68-422A-89AC-36BACCFC2A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CDBE-BF68-422A-89AC-36BACCFC2A1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3498850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4" y="3714751"/>
            <a:ext cx="9147175" cy="1433513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986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4461"/>
              <a:ext cx="9108074" cy="83943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2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13" rIns="45713"/>
          <a:lstStyle>
            <a:lvl1pPr marL="0" marR="63998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89" indent="0" algn="ctr">
              <a:buNone/>
            </a:lvl4pPr>
            <a:lvl5pPr marL="1828518" indent="0" algn="ctr">
              <a:buNone/>
            </a:lvl5pPr>
            <a:lvl6pPr marL="2285648" indent="0" algn="ctr">
              <a:buNone/>
            </a:lvl6pPr>
            <a:lvl7pPr marL="2742778" indent="0" algn="ctr">
              <a:buNone/>
            </a:lvl7pPr>
            <a:lvl8pPr marL="3199907" indent="0" algn="ctr">
              <a:buNone/>
            </a:lvl8pPr>
            <a:lvl9pPr marL="365703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21C47D-E646-4563-924E-5BCDAFA25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8"/>
            <a:ext cx="8229600" cy="3289553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92EB-FE73-43B3-AAAD-55CD84AF1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2"/>
            <a:ext cx="6324600" cy="419457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C34A-D417-4F9E-8E42-E285E0CD8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1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8044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125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125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DEBE-25BB-44C8-A9D3-76F78A677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25BC-41EF-4ABB-A4A6-9F193614E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2254250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9" y="2254250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60FE9C-1D8A-45B8-9BE3-EF750E367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E94432-4E88-4E19-9805-8E62B717A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4057651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4057651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A9052-DD14-4534-A5F0-5B2B90F77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991688-2C66-4C2A-A83C-25DDF58B4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F973-6595-43C2-98AC-0F9903719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1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1F31F4-4A6A-4630-B427-91A32FAC3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4459289"/>
            <a:ext cx="4940300" cy="6905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6" tIns="45713" rIns="91426" bIns="45713"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6" y="4454525"/>
            <a:ext cx="3690938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6" tIns="45713" rIns="91426" bIns="45713"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6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1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3" y="4082552"/>
            <a:ext cx="7162800" cy="486174"/>
          </a:xfrm>
          <a:noFill/>
        </p:spPr>
        <p:txBody>
          <a:bodyPr tIns="0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FA8B67-8DC6-4357-9D66-584B7206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4459289"/>
            <a:ext cx="4940300" cy="6905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6" tIns="45713" rIns="91426" bIns="45713"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6" y="4454525"/>
            <a:ext cx="3690938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6" tIns="45713" rIns="91426" bIns="45713"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26" tIns="45713" rIns="91426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1112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4805364"/>
            <a:ext cx="1919288" cy="274637"/>
          </a:xfrm>
          <a:prstGeom prst="rect">
            <a:avLst/>
          </a:prstGeom>
        </p:spPr>
        <p:txBody>
          <a:bodyPr vert="horz" lIns="91426" tIns="45713" rIns="91426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4" y="4805364"/>
            <a:ext cx="2351087" cy="274637"/>
          </a:xfrm>
          <a:prstGeom prst="rect">
            <a:avLst/>
          </a:prstGeom>
        </p:spPr>
        <p:txBody>
          <a:bodyPr vert="horz" lIns="91426" tIns="45713" rIns="91426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4805364"/>
            <a:ext cx="366712" cy="274637"/>
          </a:xfrm>
          <a:prstGeom prst="rect">
            <a:avLst/>
          </a:prstGeom>
        </p:spPr>
        <p:txBody>
          <a:bodyPr vert="horz" lIns="91426" tIns="45713" rIns="91426" bIns="45713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00870815-E960-433D-A7B4-F197CBDBA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6" r:id="rId2"/>
    <p:sldLayoutId id="2147483771" r:id="rId3"/>
    <p:sldLayoutId id="2147483772" r:id="rId4"/>
    <p:sldLayoutId id="2147483773" r:id="rId5"/>
    <p:sldLayoutId id="2147483774" r:id="rId6"/>
    <p:sldLayoutId id="2147483767" r:id="rId7"/>
    <p:sldLayoutId id="2147483775" r:id="rId8"/>
    <p:sldLayoutId id="2147483776" r:id="rId9"/>
    <p:sldLayoutId id="2147483768" r:id="rId10"/>
    <p:sldLayoutId id="2147483769" r:id="rId11"/>
    <p:sldLayoutId id="2147483777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389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518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069" indent="-25554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617" indent="-228565" algn="l" rtl="0" fontAlgn="base">
        <a:spcBef>
          <a:spcPts val="324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06" indent="-228565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5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9" indent="-228565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8" indent="-22856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3" indent="-22856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8" indent="-22856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4587974"/>
            <a:ext cx="5400600" cy="461651"/>
          </a:xfrm>
          <a:prstGeom prst="rect">
            <a:avLst/>
          </a:prstGeom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ru-RU" sz="2400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Будаев Артем Викторович</a:t>
            </a:r>
          </a:p>
        </p:txBody>
      </p:sp>
      <p:pic>
        <p:nvPicPr>
          <p:cNvPr id="5" name="Picture 2" descr="http://upload.wikimedia.org/wikipedia/commons/thumb/6/61/KSU_emblema.png/220px-KSU_emble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" y="72008"/>
            <a:ext cx="1297349" cy="18516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792" y="1851670"/>
            <a:ext cx="8316416" cy="1384980"/>
          </a:xfrm>
          <a:prstGeom prst="rect">
            <a:avLst/>
          </a:prstGeom>
        </p:spPr>
        <p:txBody>
          <a:bodyPr wrap="square" lIns="91426" tIns="45713" rIns="91426" bIns="4571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Очки,</a:t>
            </a:r>
          </a:p>
          <a:p>
            <a:pPr algn="ctr">
              <a:defRPr/>
            </a:pPr>
            <a:r>
              <a:rPr lang="ru-RU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позволяющие </a:t>
            </a: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видеть звук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60" name="Rectangle 68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27534"/>
          </a:xfrm>
        </p:spPr>
        <p:txBody>
          <a:bodyPr>
            <a:noAutofit/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500034" cy="342900"/>
          </a:xfrm>
        </p:spPr>
        <p:txBody>
          <a:bodyPr/>
          <a:lstStyle/>
          <a:p>
            <a:pPr>
              <a:defRPr/>
            </a:pPr>
            <a:fld id="{BA44DEBE-25BB-44C8-A9D3-76F78A677EA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20" y="672542"/>
          <a:ext cx="8784959" cy="3915432"/>
        </p:xfrm>
        <a:graphic>
          <a:graphicData uri="http://schemas.openxmlformats.org/drawingml/2006/table">
            <a:tbl>
              <a:tblPr/>
              <a:tblGrid>
                <a:gridCol w="3024320"/>
                <a:gridCol w="107582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194900"/>
                <a:gridCol w="202119"/>
              </a:tblGrid>
              <a:tr h="286645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Этапы</a:t>
                      </a:r>
                      <a:endParaRPr kumimoji="0" lang="ru-RU" sz="20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,мес.</a:t>
                      </a:r>
                      <a:endParaRPr kumimoji="0" lang="ru-RU" sz="20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900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Регистрация юр. лица</a:t>
                      </a:r>
                    </a:p>
                  </a:txBody>
                  <a:tcPr marL="66368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10 000р.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Клинические испытания</a:t>
                      </a:r>
                    </a:p>
                  </a:txBody>
                  <a:tcPr marL="66368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50 000р.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Доклинические испытания</a:t>
                      </a:r>
                    </a:p>
                  </a:txBody>
                  <a:tcPr marL="66368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40 000р.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46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концепт-модели </a:t>
                      </a:r>
                    </a:p>
                  </a:txBody>
                  <a:tcPr marL="66368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110 000р.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44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комплектующих</a:t>
                      </a:r>
                    </a:p>
                  </a:txBody>
                  <a:tcPr marL="66368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1" i="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60 000р.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4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ПО</a:t>
                      </a:r>
                    </a:p>
                  </a:txBody>
                  <a:tcPr marL="66368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110 000р.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050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Проектно-сметная документация</a:t>
                      </a:r>
                      <a:endParaRPr kumimoji="0" lang="ru-RU" sz="20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368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20 000р.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374" marR="7374" marT="7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45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400 000р.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 rtl="0" fontAlgn="ctr"/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24 месяца </a:t>
                      </a:r>
                    </a:p>
                  </a:txBody>
                  <a:tcPr marL="7374" marR="7374" marT="7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верх 5"/>
          <p:cNvSpPr/>
          <p:nvPr/>
        </p:nvSpPr>
        <p:spPr>
          <a:xfrm rot="3313481">
            <a:off x="5772664" y="655146"/>
            <a:ext cx="500348" cy="3097210"/>
          </a:xfrm>
          <a:prstGeom prst="upArrow">
            <a:avLst>
              <a:gd name="adj1" fmla="val 50000"/>
              <a:gd name="adj2" fmla="val 89816"/>
            </a:avLst>
          </a:prstGeom>
          <a:gradFill flip="none" rotWithShape="1"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28860" y="1910037"/>
            <a:ext cx="4896544" cy="13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u="sng" dirty="0" err="1" smtClean="0">
                <a:latin typeface="Times New Roman" pitchFamily="18" charset="0"/>
              </a:rPr>
              <a:t>Сизов</a:t>
            </a:r>
            <a:r>
              <a:rPr lang="ru-RU" sz="2000" b="1" u="sng" dirty="0" smtClean="0">
                <a:latin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</a:rPr>
              <a:t>Александр Семенович</a:t>
            </a:r>
            <a:r>
              <a:rPr lang="ru-RU" sz="2000" b="1" dirty="0">
                <a:latin typeface="Times New Roman" pitchFamily="18" charset="0"/>
              </a:rPr>
              <a:t> – </a:t>
            </a:r>
            <a:r>
              <a:rPr lang="ru-RU" sz="2000" dirty="0">
                <a:latin typeface="Times New Roman" pitchFamily="18" charset="0"/>
              </a:rPr>
              <a:t>профессор кафедры физики и нанотехнологии КГУ, доктор технических наук, заслуженный деятель науки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632772"/>
            <a:ext cx="6643734" cy="1015649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u="sng" dirty="0" smtClean="0">
                <a:latin typeface="Times New Roman" pitchFamily="18" charset="0"/>
              </a:rPr>
              <a:t>Будаев Артем Викторович</a:t>
            </a:r>
            <a:r>
              <a:rPr lang="ru-RU" sz="2000" b="1" dirty="0" smtClean="0">
                <a:latin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</a:rPr>
              <a:t>студент 2 курса факультета    физики,  математики, информатики, направление: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</a:rPr>
              <a:t>«Электроника и наноэлектроника»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3096"/>
            <a:ext cx="9144000" cy="857251"/>
          </a:xfrm>
          <a:prstGeom prst="rect">
            <a:avLst/>
          </a:prstGeom>
        </p:spPr>
        <p:txBody>
          <a:bodyPr lIns="91426" tIns="45713" rIns="91426" bIns="45713">
            <a:normAutofit/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Команда проекта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642910" cy="274637"/>
          </a:xfrm>
        </p:spPr>
        <p:txBody>
          <a:bodyPr/>
          <a:lstStyle/>
          <a:p>
            <a:pPr>
              <a:defRPr/>
            </a:pPr>
            <a:fld id="{E971F973-6595-43C2-98AC-0F99037190D4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555526"/>
            <a:ext cx="1512168" cy="208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480" y="3429006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u="sng" dirty="0" err="1" smtClean="0">
                <a:latin typeface="Times New Roman" pitchFamily="18" charset="0"/>
              </a:rPr>
              <a:t>Крыжевич</a:t>
            </a:r>
            <a:r>
              <a:rPr lang="ru-RU" sz="2000" b="1" u="sng" dirty="0" smtClean="0">
                <a:latin typeface="Times New Roman" pitchFamily="18" charset="0"/>
              </a:rPr>
              <a:t> Леонид Святославович</a:t>
            </a:r>
            <a:r>
              <a:rPr lang="ru-RU" sz="2000" b="1" dirty="0" smtClean="0">
                <a:latin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</a:rPr>
              <a:t>старший преподаватель кафедры математического анализа и прикладной математики КГУ, кандидат технических наук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45242"/>
            <a:ext cx="1522669" cy="204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swsu.ru/structura/up/fivt/isit/image/14.jpg"/>
          <p:cNvPicPr>
            <a:picLocks noChangeAspect="1" noChangeArrowheads="1"/>
          </p:cNvPicPr>
          <p:nvPr/>
        </p:nvPicPr>
        <p:blipFill>
          <a:blip r:embed="rId4" cstate="print"/>
          <a:srcRect l="24343" t="10298" r="18504" b="28311"/>
          <a:stretch>
            <a:fillRect/>
          </a:stretch>
        </p:blipFill>
        <p:spPr bwMode="auto">
          <a:xfrm>
            <a:off x="7429520" y="1857370"/>
            <a:ext cx="1512168" cy="188420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24"/>
          <p:cNvGrpSpPr>
            <a:grpSpLocks/>
          </p:cNvGrpSpPr>
          <p:nvPr/>
        </p:nvGrpSpPr>
        <p:grpSpPr bwMode="auto">
          <a:xfrm>
            <a:off x="323528" y="2355726"/>
            <a:ext cx="1944216" cy="1008112"/>
            <a:chOff x="529746" y="1329968"/>
            <a:chExt cx="3585054" cy="14478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29746" y="1329968"/>
              <a:ext cx="3585054" cy="1447800"/>
            </a:xfrm>
            <a:prstGeom prst="roundRect">
              <a:avLst>
                <a:gd name="adj" fmla="val 8853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 dirty="0"/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1007753" y="1691918"/>
              <a:ext cx="2723001" cy="580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Дилеры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5292080" y="3795886"/>
            <a:ext cx="1944216" cy="1008112"/>
            <a:chOff x="3010" y="577"/>
            <a:chExt cx="2258" cy="128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010" y="577"/>
              <a:ext cx="2258" cy="1287"/>
            </a:xfrm>
            <a:prstGeom prst="roundRect">
              <a:avLst>
                <a:gd name="adj" fmla="val 7407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3288" y="657"/>
              <a:ext cx="1695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Ярмарки</a:t>
              </a:r>
            </a:p>
            <a:p>
              <a:pPr algn="ctr" eaLnBrk="0" hangingPunct="0">
                <a:buSzTx/>
                <a:buFontTx/>
                <a:buNone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Выставки</a:t>
              </a:r>
            </a:p>
          </p:txBody>
        </p:sp>
      </p:grp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3635896" y="2355726"/>
            <a:ext cx="1944216" cy="1008112"/>
            <a:chOff x="30" y="3226"/>
            <a:chExt cx="1421" cy="102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" y="3226"/>
              <a:ext cx="1421" cy="1026"/>
            </a:xfrm>
            <a:prstGeom prst="roundRect">
              <a:avLst>
                <a:gd name="adj" fmla="val 9143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41" y="3531"/>
              <a:ext cx="141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Visual Sound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txBody>
          <a:bodyPr lIns="91426" tIns="45713" rIns="91426" bIns="45713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Бизнес - модель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571472" cy="274637"/>
          </a:xfrm>
        </p:spPr>
        <p:txBody>
          <a:bodyPr/>
          <a:lstStyle/>
          <a:p>
            <a:pPr algn="l">
              <a:defRPr/>
            </a:pPr>
            <a:fld id="{E971F973-6595-43C2-98AC-0F99037190D4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>
                <a:defRPr/>
              </a:pPr>
              <a:t>12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Двойная стрелка вверх/вниз 22"/>
          <p:cNvSpPr/>
          <p:nvPr/>
        </p:nvSpPr>
        <p:spPr>
          <a:xfrm rot="5400000">
            <a:off x="2800415" y="2384342"/>
            <a:ext cx="360040" cy="878873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1979712" y="3795886"/>
            <a:ext cx="1944215" cy="1008112"/>
            <a:chOff x="3010" y="577"/>
            <a:chExt cx="2258" cy="128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010" y="577"/>
              <a:ext cx="2258" cy="1287"/>
            </a:xfrm>
            <a:prstGeom prst="roundRect">
              <a:avLst>
                <a:gd name="adj" fmla="val 7407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3177" y="657"/>
              <a:ext cx="1923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Интернет- магазины</a:t>
              </a:r>
            </a:p>
          </p:txBody>
        </p:sp>
      </p:grpSp>
      <p:sp>
        <p:nvSpPr>
          <p:cNvPr id="30" name="Двойная стрелка вверх/вниз 29"/>
          <p:cNvSpPr/>
          <p:nvPr/>
        </p:nvSpPr>
        <p:spPr>
          <a:xfrm rot="14070264" flipV="1">
            <a:off x="2942883" y="3058274"/>
            <a:ext cx="360040" cy="78261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24"/>
          <p:cNvGrpSpPr>
            <a:grpSpLocks/>
          </p:cNvGrpSpPr>
          <p:nvPr/>
        </p:nvGrpSpPr>
        <p:grpSpPr bwMode="auto">
          <a:xfrm>
            <a:off x="2123728" y="627534"/>
            <a:ext cx="1944216" cy="1008112"/>
            <a:chOff x="529746" y="1329967"/>
            <a:chExt cx="3585054" cy="144779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29746" y="1329967"/>
              <a:ext cx="3585054" cy="1447799"/>
            </a:xfrm>
            <a:prstGeom prst="roundRect">
              <a:avLst>
                <a:gd name="adj" fmla="val 8853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 dirty="0"/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529746" y="1420452"/>
              <a:ext cx="3585054" cy="104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Закупка комплект.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24"/>
          <p:cNvGrpSpPr>
            <a:grpSpLocks/>
          </p:cNvGrpSpPr>
          <p:nvPr/>
        </p:nvGrpSpPr>
        <p:grpSpPr bwMode="auto">
          <a:xfrm>
            <a:off x="5220072" y="627534"/>
            <a:ext cx="1872208" cy="1008112"/>
            <a:chOff x="529746" y="1329968"/>
            <a:chExt cx="3585054" cy="14478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29746" y="1329968"/>
              <a:ext cx="3585054" cy="1447800"/>
            </a:xfrm>
            <a:prstGeom prst="roundRect">
              <a:avLst>
                <a:gd name="adj" fmla="val 8853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 dirty="0"/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1007753" y="1691918"/>
              <a:ext cx="2723001" cy="580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Сборка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Стрелка вверх 39"/>
          <p:cNvSpPr/>
          <p:nvPr/>
        </p:nvSpPr>
        <p:spPr>
          <a:xfrm rot="14036106">
            <a:off x="4720710" y="1631187"/>
            <a:ext cx="360040" cy="729289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24"/>
          <p:cNvGrpSpPr>
            <a:grpSpLocks/>
          </p:cNvGrpSpPr>
          <p:nvPr/>
        </p:nvGrpSpPr>
        <p:grpSpPr bwMode="auto">
          <a:xfrm>
            <a:off x="6804248" y="2355726"/>
            <a:ext cx="1944216" cy="1008112"/>
            <a:chOff x="529746" y="1329968"/>
            <a:chExt cx="3585054" cy="14478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29746" y="1329968"/>
              <a:ext cx="3585054" cy="1447800"/>
            </a:xfrm>
            <a:prstGeom prst="roundRect">
              <a:avLst>
                <a:gd name="adj" fmla="val 8853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 dirty="0"/>
            </a:p>
          </p:txBody>
        </p:sp>
        <p:sp>
          <p:nvSpPr>
            <p:cNvPr id="43" name="TextBox 9"/>
            <p:cNvSpPr txBox="1">
              <a:spLocks noChangeArrowheads="1"/>
            </p:cNvSpPr>
            <p:nvPr/>
          </p:nvSpPr>
          <p:spPr bwMode="auto">
            <a:xfrm>
              <a:off x="1007754" y="1691918"/>
              <a:ext cx="2723001" cy="663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Сервис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Двойная стрелка вверх/вниз 43"/>
          <p:cNvSpPr/>
          <p:nvPr/>
        </p:nvSpPr>
        <p:spPr>
          <a:xfrm rot="18702242">
            <a:off x="5868858" y="3086024"/>
            <a:ext cx="360040" cy="742022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5" name="Двойная стрелка вверх/вниз 44"/>
          <p:cNvSpPr/>
          <p:nvPr/>
        </p:nvSpPr>
        <p:spPr>
          <a:xfrm rot="16200000">
            <a:off x="6040775" y="2384342"/>
            <a:ext cx="360040" cy="878873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 rot="5400000">
            <a:off x="4468593" y="730942"/>
            <a:ext cx="360040" cy="729289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1203326"/>
            <a:ext cx="69850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4932040" y="2931790"/>
            <a:ext cx="3282157" cy="1854538"/>
            <a:chOff x="1206669" y="2797253"/>
            <a:chExt cx="2979683" cy="163428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06669" y="2797253"/>
              <a:ext cx="2979683" cy="1634285"/>
            </a:xfrm>
            <a:prstGeom prst="roundRect">
              <a:avLst>
                <a:gd name="adj" fmla="val 9244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2241700" y="2927362"/>
              <a:ext cx="958833" cy="39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Россия</a:t>
              </a:r>
            </a:p>
          </p:txBody>
        </p:sp>
        <p:pic>
          <p:nvPicPr>
            <p:cNvPr id="10" name="Рисунок 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6701" y="2941196"/>
              <a:ext cx="2344921" cy="1387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156176" y="699542"/>
            <a:ext cx="2880320" cy="1512168"/>
            <a:chOff x="3010" y="577"/>
            <a:chExt cx="2291" cy="88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010" y="577"/>
              <a:ext cx="2258" cy="887"/>
            </a:xfrm>
            <a:prstGeom prst="roundRect">
              <a:avLst>
                <a:gd name="adj" fmla="val 7407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/>
            </a:p>
          </p:txBody>
        </p:sp>
        <p:pic>
          <p:nvPicPr>
            <p:cNvPr id="23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0" y="656"/>
              <a:ext cx="79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3761" y="751"/>
              <a:ext cx="154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Программы лояльности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827584" y="2931790"/>
            <a:ext cx="3312368" cy="1872208"/>
            <a:chOff x="30" y="3168"/>
            <a:chExt cx="1421" cy="102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" y="3168"/>
              <a:ext cx="1421" cy="1026"/>
            </a:xfrm>
            <a:prstGeom prst="roundRect">
              <a:avLst>
                <a:gd name="adj" fmla="val 9143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/>
            </a:p>
          </p:txBody>
        </p:sp>
        <p:pic>
          <p:nvPicPr>
            <p:cNvPr id="27" name="Picture 14" descr="Flag of Kursk Oblast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3326"/>
              <a:ext cx="779" cy="543"/>
            </a:xfrm>
            <a:prstGeom prst="roundRect">
              <a:avLst>
                <a:gd name="adj" fmla="val 13384"/>
              </a:avLst>
            </a:prstGeom>
            <a:noFill/>
            <a:effectLst/>
            <a:scene3d>
              <a:camera prst="orthographicFront"/>
              <a:lightRig rig="threePt" dir="t"/>
            </a:scene3d>
            <a:sp3d z="63500"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80" y="3864"/>
              <a:ext cx="13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Курская область</a:t>
              </a:r>
            </a:p>
          </p:txBody>
        </p:sp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1271" y="3208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buSzTx/>
                <a:buFontTx/>
                <a:buNone/>
              </a:pPr>
              <a:endParaRPr lang="ru-RU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982" y="0"/>
            <a:ext cx="9144000" cy="771550"/>
          </a:xfrm>
          <a:prstGeom prst="rect">
            <a:avLst/>
          </a:prstGeom>
        </p:spPr>
        <p:txBody>
          <a:bodyPr lIns="91426" tIns="45713" rIns="91426" bIns="45713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Маркетинг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642910" cy="274637"/>
          </a:xfrm>
        </p:spPr>
        <p:txBody>
          <a:bodyPr/>
          <a:lstStyle/>
          <a:p>
            <a:pPr algn="l">
              <a:defRPr/>
            </a:pPr>
            <a:fld id="{E971F973-6595-43C2-98AC-0F99037190D4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>
                <a:defRPr/>
              </a:pPr>
              <a:t>13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0024" y="2223904"/>
            <a:ext cx="2895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продажи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07504" y="699542"/>
            <a:ext cx="2864418" cy="1512169"/>
            <a:chOff x="179512" y="699542"/>
            <a:chExt cx="2864418" cy="1512169"/>
          </a:xfrm>
        </p:grpSpPr>
        <p:grpSp>
          <p:nvGrpSpPr>
            <p:cNvPr id="6" name="Группа 24"/>
            <p:cNvGrpSpPr>
              <a:grpSpLocks/>
            </p:cNvGrpSpPr>
            <p:nvPr/>
          </p:nvGrpSpPr>
          <p:grpSpPr bwMode="auto">
            <a:xfrm>
              <a:off x="179512" y="699542"/>
              <a:ext cx="2864418" cy="1512169"/>
              <a:chOff x="430161" y="1305682"/>
              <a:chExt cx="3656680" cy="1399208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30161" y="1329967"/>
                <a:ext cx="3585055" cy="1374923"/>
              </a:xfrm>
              <a:prstGeom prst="roundRect">
                <a:avLst>
                  <a:gd name="adj" fmla="val 8853"/>
                </a:avLst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SzTx/>
                  <a:buFontTx/>
                  <a:buNone/>
                  <a:defRPr/>
                </a:pPr>
                <a:endParaRPr lang="ru-RU" dirty="0"/>
              </a:p>
            </p:txBody>
          </p:sp>
          <p:sp>
            <p:nvSpPr>
              <p:cNvPr id="39" name="TextBox 9"/>
              <p:cNvSpPr txBox="1">
                <a:spLocks noChangeArrowheads="1"/>
              </p:cNvSpPr>
              <p:nvPr/>
            </p:nvSpPr>
            <p:spPr bwMode="auto">
              <a:xfrm>
                <a:off x="1143074" y="1305682"/>
                <a:ext cx="2943767" cy="847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buSzTx/>
                  <a:buFontTx/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Сотрудничество    </a:t>
                </a:r>
              </a:p>
              <a:p>
                <a:pPr algn="ctr" eaLnBrk="0" hangingPunct="0">
                  <a:buSzTx/>
                  <a:buFontTx/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      с ВОГ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121" name="Picture 1" descr="H:\Emblem VOGкv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1203598"/>
              <a:ext cx="936104" cy="926743"/>
            </a:xfrm>
            <a:prstGeom prst="rect">
              <a:avLst/>
            </a:prstGeom>
            <a:noFill/>
          </p:spPr>
        </p:pic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3131840" y="699542"/>
            <a:ext cx="2880320" cy="1512168"/>
            <a:chOff x="529746" y="1329969"/>
            <a:chExt cx="3669661" cy="126079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29746" y="1329969"/>
              <a:ext cx="3585054" cy="1260795"/>
            </a:xfrm>
            <a:prstGeom prst="roundRect">
              <a:avLst>
                <a:gd name="adj" fmla="val 8853"/>
              </a:avLst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Tx/>
                <a:buFontTx/>
                <a:buNone/>
                <a:defRPr/>
              </a:pPr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74" y="1442421"/>
              <a:ext cx="993974" cy="1036927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softEdge rad="38100"/>
            </a:effectLst>
            <a:scene3d>
              <a:camera prst="orthographicFront"/>
              <a:lightRig rig="threePt" dir="t"/>
            </a:scene3d>
            <a:sp3d/>
          </p:spPr>
        </p:pic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1724764" y="1390539"/>
              <a:ext cx="2474643" cy="119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  <a:buSzTx/>
                <a:buFontTx/>
                <a:buNone/>
              </a:pP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Создание базы данных клиентов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731441"/>
          </a:xfrm>
        </p:spPr>
        <p:txBody>
          <a:bodyPr numCol="1">
            <a:prstTxWarp prst="textNoShape">
              <a:avLst/>
            </a:prstTxWarp>
            <a:noAutofit/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Финансовые показатели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36512" y="4800600"/>
            <a:ext cx="679422" cy="342900"/>
          </a:xfrm>
        </p:spPr>
        <p:txBody>
          <a:bodyPr/>
          <a:lstStyle/>
          <a:p>
            <a:pPr algn="ctr">
              <a:defRPr/>
            </a:pPr>
            <a:fld id="{BA44DEBE-25BB-44C8-A9D3-76F78A677EA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14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869215"/>
          <a:ext cx="7848872" cy="227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656184"/>
                <a:gridCol w="1728192"/>
                <a:gridCol w="1728192"/>
              </a:tblGrid>
              <a:tr h="462918"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359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Чистая прибыль,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3,45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4,29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5,15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Продажи, шт.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3638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>
              <a:buSzTx/>
              <a:buFontTx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ставке дисконтирования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NPV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 138 млн.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чистая приведенная стоимость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DPB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0,25 года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дисконтированный срок окупаемости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72008"/>
            <a:ext cx="9144000" cy="987574"/>
          </a:xfrm>
        </p:spPr>
        <p:txBody>
          <a:bodyPr numCol="1">
            <a:prstTxWarp prst="textNoShape">
              <a:avLst/>
            </a:prstTxWarp>
            <a:noAutofit/>
          </a:bodyPr>
          <a:lstStyle/>
          <a:p>
            <a:pPr algn="ctr" defTabSz="914259" fontAlgn="auto" hangingPunct="1">
              <a:spcAft>
                <a:spcPts val="0"/>
              </a:spcAft>
              <a:defRPr/>
            </a:pP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ПЛАН ДИНАМИКИ </a:t>
            </a:r>
            <a:b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ВЫРУЧКИ И ЗАТРАТ на 3 года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36512" y="4800600"/>
            <a:ext cx="679422" cy="342900"/>
          </a:xfrm>
        </p:spPr>
        <p:txBody>
          <a:bodyPr/>
          <a:lstStyle/>
          <a:p>
            <a:pPr algn="ctr">
              <a:defRPr/>
            </a:pPr>
            <a:fld id="{BA44DEBE-25BB-44C8-A9D3-76F78A677EA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15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899592" y="1131590"/>
          <a:ext cx="81003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913"/>
            <a:ext cx="9144000" cy="640629"/>
          </a:xfrm>
        </p:spPr>
        <p:txBody>
          <a:bodyPr>
            <a:normAutofit/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Оценка рисков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36512" y="4800600"/>
            <a:ext cx="679422" cy="342900"/>
          </a:xfrm>
        </p:spPr>
        <p:txBody>
          <a:bodyPr/>
          <a:lstStyle/>
          <a:p>
            <a:pPr algn="ctr">
              <a:defRPr/>
            </a:pPr>
            <a:fld id="{BA44DEBE-25BB-44C8-A9D3-76F78A677EA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16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264"/>
          <p:cNvGraphicFramePr>
            <a:graphicFrameLocks noGrp="1"/>
          </p:cNvGraphicFramePr>
          <p:nvPr/>
        </p:nvGraphicFramePr>
        <p:xfrm>
          <a:off x="211316" y="742966"/>
          <a:ext cx="8712968" cy="35569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12368"/>
                <a:gridCol w="576064"/>
                <a:gridCol w="4824536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Риски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</a:t>
                      </a: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кражи технологии</a:t>
                      </a:r>
                      <a:endParaRPr lang="ru-RU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Многоуровневая защита кода программы </a:t>
                      </a:r>
                    </a:p>
                  </a:txBody>
                  <a:tcPr anchor="ctr" horzOverflow="overflow"/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временного отсутствия оборотных средств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стабилизационного фонда</a:t>
                      </a:r>
                    </a:p>
                  </a:txBody>
                  <a:tcPr anchor="ctr" horzOverflow="overflow"/>
                </a:tc>
              </a:tr>
              <a:tr h="73034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появления конкурентов </a:t>
                      </a:r>
                      <a:endParaRPr lang="ru-RU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Непрерывная модернизация и улучшения</a:t>
                      </a:r>
                    </a:p>
                  </a:txBody>
                  <a:tcPr anchor="ctr" horzOverflow="overflow"/>
                </a:tc>
              </a:tr>
              <a:tr h="652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неприятия нового продукта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Сотрудничество с Всероссийским обществом глухих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23850" y="1203326"/>
            <a:ext cx="69850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67568" y="1131888"/>
            <a:ext cx="7416800" cy="297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Будаев Артем Викторович:</a:t>
            </a:r>
          </a:p>
          <a:p>
            <a:pPr>
              <a:spcBef>
                <a:spcPts val="0"/>
              </a:spcBef>
            </a:pPr>
            <a:r>
              <a:rPr lang="ru-RU" sz="2800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Тел. 89092364498</a:t>
            </a:r>
          </a:p>
          <a:p>
            <a:pPr>
              <a:spcBef>
                <a:spcPts val="0"/>
              </a:spcBef>
            </a:pPr>
            <a:r>
              <a:rPr lang="en-US" sz="2800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Budartem@mail.ru</a:t>
            </a:r>
            <a:endParaRPr lang="ru-RU" sz="2800" kern="10" dirty="0" smtClean="0">
              <a:ln w="0"/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b="1" kern="10" dirty="0" err="1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Крыжевич</a:t>
            </a:r>
            <a:r>
              <a:rPr lang="ru-RU" sz="2800" b="1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 Леонид Святославович:</a:t>
            </a:r>
          </a:p>
          <a:p>
            <a:r>
              <a:rPr lang="ru-RU" sz="2800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Тел.: 89051583924</a:t>
            </a:r>
          </a:p>
          <a:p>
            <a:r>
              <a:rPr lang="en-US" sz="2800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1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Leonid@programist.ru</a:t>
            </a:r>
            <a:endParaRPr lang="ru-RU" sz="2800" kern="10" dirty="0">
              <a:ln w="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6/61/KSU_emblema.png/220px-KSU_embl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931790"/>
            <a:ext cx="1475656" cy="2106163"/>
          </a:xfrm>
          <a:prstGeom prst="rect">
            <a:avLst/>
          </a:prstGeom>
          <a:noFill/>
        </p:spPr>
      </p:pic>
      <p:sp>
        <p:nvSpPr>
          <p:cNvPr id="9" name="Rectangle 68"/>
          <p:cNvSpPr>
            <a:spLocks noGrp="1" noChangeArrowheads="1"/>
          </p:cNvSpPr>
          <p:nvPr>
            <p:ph type="title"/>
          </p:nvPr>
        </p:nvSpPr>
        <p:spPr>
          <a:xfrm>
            <a:off x="0" y="216024"/>
            <a:ext cx="9144000" cy="627534"/>
          </a:xfrm>
        </p:spPr>
        <p:txBody>
          <a:bodyPr>
            <a:noAutofit/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62753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9512" y="1833667"/>
            <a:ext cx="8856985" cy="3192592"/>
            <a:chOff x="179512" y="1707654"/>
            <a:chExt cx="8856985" cy="3212403"/>
          </a:xfrm>
        </p:grpSpPr>
        <p:pic>
          <p:nvPicPr>
            <p:cNvPr id="6" name="Picture 5" descr="Старики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-16000"/>
            </a:blip>
            <a:srcRect/>
            <a:stretch>
              <a:fillRect/>
            </a:stretch>
          </p:blipFill>
          <p:spPr bwMode="auto">
            <a:xfrm>
              <a:off x="179512" y="1707654"/>
              <a:ext cx="2564904" cy="19236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35000" contrast="-37000"/>
            </a:blip>
            <a:srcRect r="16632"/>
            <a:stretch>
              <a:fillRect/>
            </a:stretch>
          </p:blipFill>
          <p:spPr bwMode="auto">
            <a:xfrm>
              <a:off x="6148962" y="1707654"/>
              <a:ext cx="2887535" cy="19442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214282" y="3600417"/>
              <a:ext cx="2520280" cy="836139"/>
            </a:xfrm>
            <a:prstGeom prst="rect">
              <a:avLst/>
            </a:prstGeom>
          </p:spPr>
          <p:txBody>
            <a:bodyPr wrap="square" lIns="91426" tIns="45713" rIns="91426" bIns="45713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2400" dirty="0" smtClean="0">
                  <a:ln w="0"/>
                  <a:effectLst/>
                  <a:latin typeface="Times New Roman" pitchFamily="18" charset="0"/>
                  <a:cs typeface="Times New Roman" pitchFamily="18" charset="0"/>
                </a:rPr>
                <a:t>Возрастные изменения</a:t>
              </a:r>
              <a:endParaRPr lang="ru-RU" sz="24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44208" y="3632720"/>
              <a:ext cx="2304255" cy="464516"/>
            </a:xfrm>
            <a:prstGeom prst="rect">
              <a:avLst/>
            </a:prstGeom>
          </p:spPr>
          <p:txBody>
            <a:bodyPr wrap="square" lIns="91426" tIns="45713" rIns="91426" bIns="45713">
              <a:spAutoFit/>
            </a:bodyPr>
            <a:lstStyle/>
            <a:p>
              <a:pPr algn="ctr"/>
              <a:r>
                <a:rPr lang="ru-RU" sz="2400" dirty="0" smtClean="0">
                  <a:ln w="0"/>
                  <a:effectLst/>
                  <a:latin typeface="Times New Roman" pitchFamily="18" charset="0"/>
                  <a:cs typeface="Times New Roman" pitchFamily="18" charset="0"/>
                </a:rPr>
                <a:t>Громкий шум </a:t>
              </a:r>
              <a:endParaRPr lang="ru-RU" sz="24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/>
            </a:blip>
            <a:srcRect l="8686" r="6628"/>
            <a:stretch>
              <a:fillRect/>
            </a:stretch>
          </p:blipFill>
          <p:spPr bwMode="auto">
            <a:xfrm>
              <a:off x="2987824" y="1707654"/>
              <a:ext cx="2952328" cy="24545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2699792" y="4083918"/>
              <a:ext cx="3635896" cy="836139"/>
            </a:xfrm>
            <a:prstGeom prst="rect">
              <a:avLst/>
            </a:prstGeom>
          </p:spPr>
          <p:txBody>
            <a:bodyPr wrap="square" lIns="91426" tIns="45713" rIns="91426" bIns="45713">
              <a:spAutoFit/>
            </a:bodyPr>
            <a:lstStyle/>
            <a:p>
              <a:pPr algn="ctr"/>
              <a:r>
                <a:rPr lang="ru-RU" sz="2400" dirty="0" smtClean="0">
                  <a:ln w="0"/>
                  <a:effectLst/>
                  <a:latin typeface="Times New Roman" pitchFamily="18" charset="0"/>
                  <a:cs typeface="Times New Roman" pitchFamily="18" charset="0"/>
                </a:rPr>
                <a:t>Физиологические причины </a:t>
              </a:r>
              <a:endParaRPr lang="ru-RU" sz="2400" dirty="0">
                <a:ln w="0"/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251520" cy="274637"/>
          </a:xfrm>
        </p:spPr>
        <p:txBody>
          <a:bodyPr/>
          <a:lstStyle/>
          <a:p>
            <a:pPr>
              <a:defRPr/>
            </a:pPr>
            <a:fld id="{395E25BC-41EF-4ABB-A4A6-9F193614E99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1777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инвалидов по слуху каждый год увеличивается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10 000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человек.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99542"/>
            <a:ext cx="8229600" cy="88443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технических средств, позволяющих воспринимать звук.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796855"/>
            <a:ext cx="294704" cy="346645"/>
          </a:xfrm>
        </p:spPr>
        <p:txBody>
          <a:bodyPr/>
          <a:lstStyle/>
          <a:p>
            <a:pPr>
              <a:defRPr/>
            </a:pPr>
            <a:fld id="{395E25BC-41EF-4ABB-A4A6-9F193614E99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491630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Цель проекта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395536" y="2211710"/>
            <a:ext cx="4890844" cy="250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многофункционального устройства для оказания помощи слабослышащим людям  на основе компьютерных систем автоматического анализа звуковых полей.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610" y="2427734"/>
            <a:ext cx="3482605" cy="2394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80512" cy="62753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Продукт</a:t>
            </a:r>
            <a:endParaRPr lang="ru-RU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10" descr="http://img15.nnm.ru/c/3/8/4/9/01eb1e79347625f54b4f520dce6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1754" y="635485"/>
            <a:ext cx="6272696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251520" cy="274637"/>
          </a:xfrm>
        </p:spPr>
        <p:txBody>
          <a:bodyPr/>
          <a:lstStyle/>
          <a:p>
            <a:pPr>
              <a:defRPr/>
            </a:pPr>
            <a:fld id="{395E25BC-41EF-4ABB-A4A6-9F193614E99B}" type="slidenum"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697" y="4136762"/>
            <a:ext cx="8027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cap="all" dirty="0" smtClean="0">
                <a:ln w="0"/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Visual Sound</a:t>
            </a:r>
            <a:r>
              <a:rPr lang="ru-RU" sz="2800" cap="all" dirty="0" smtClean="0">
                <a:ln w="0"/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ru-RU" sz="2800" dirty="0" smtClean="0">
                <a:ln w="0"/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очки, позволяющие видеть звук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83518"/>
            <a:ext cx="3754760" cy="8572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Звуковое зрение</a:t>
            </a:r>
          </a:p>
        </p:txBody>
      </p:sp>
      <p:pic>
        <p:nvPicPr>
          <p:cNvPr id="9218" name="Picture 2" descr="http://speteq.com/media/speech-text2-632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97958"/>
            <a:ext cx="3362552" cy="186217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3795886"/>
            <a:ext cx="4104455" cy="7715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Анализ речи</a:t>
            </a:r>
            <a:endParaRPr lang="ru-RU" sz="2400" b="1" cap="all" dirty="0">
              <a:ln w="0"/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73" y="1052736"/>
            <a:ext cx="89352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1560" y="-92546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Технология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251520" cy="274637"/>
          </a:xfrm>
        </p:spPr>
        <p:txBody>
          <a:bodyPr/>
          <a:lstStyle/>
          <a:p>
            <a:pPr>
              <a:defRPr/>
            </a:pPr>
            <a:fld id="{395E25BC-41EF-4ABB-A4A6-9F193614E99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old.computerra.ru/upload/terralab/sound/RR-70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859782"/>
            <a:ext cx="2088232" cy="2005146"/>
          </a:xfrm>
          <a:prstGeom prst="rect">
            <a:avLst/>
          </a:prstGeom>
          <a:noFill/>
        </p:spPr>
      </p:pic>
      <p:pic>
        <p:nvPicPr>
          <p:cNvPr id="7178" name="Picture 10" descr="http://www.ixbt.com/divideo/panasonic-hdc-sd700/01-big.jpg"/>
          <p:cNvPicPr>
            <a:picLocks noChangeAspect="1" noChangeArrowheads="1"/>
          </p:cNvPicPr>
          <p:nvPr/>
        </p:nvPicPr>
        <p:blipFill>
          <a:blip r:embed="rId3" cstate="print"/>
          <a:srcRect b="9756"/>
          <a:stretch>
            <a:fillRect/>
          </a:stretch>
        </p:blipFill>
        <p:spPr bwMode="auto">
          <a:xfrm>
            <a:off x="3923928" y="987574"/>
            <a:ext cx="2952328" cy="2664296"/>
          </a:xfrm>
          <a:prstGeom prst="rect">
            <a:avLst/>
          </a:prstGeom>
          <a:noFill/>
        </p:spPr>
      </p:pic>
      <p:pic>
        <p:nvPicPr>
          <p:cNvPr id="7172" name="Picture 4" descr="http://sluhovik.ru/assets/images/phonak/ambraHR.jpg"/>
          <p:cNvPicPr>
            <a:picLocks noChangeAspect="1" noChangeArrowheads="1"/>
          </p:cNvPicPr>
          <p:nvPr/>
        </p:nvPicPr>
        <p:blipFill>
          <a:blip r:embed="rId4" cstate="print"/>
          <a:srcRect l="16232" t="20000" r="13768" b="2500"/>
          <a:stretch>
            <a:fillRect/>
          </a:stretch>
        </p:blipFill>
        <p:spPr bwMode="auto">
          <a:xfrm>
            <a:off x="611560" y="1131590"/>
            <a:ext cx="1886145" cy="2088232"/>
          </a:xfrm>
          <a:prstGeom prst="rect">
            <a:avLst/>
          </a:prstGeom>
          <a:noFill/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095"/>
            <a:ext cx="9144000" cy="712637"/>
          </a:xfrm>
        </p:spPr>
        <p:txBody>
          <a:bodyPr>
            <a:normAutofit/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ihateshopping.su/stuff/ju/ni/juningwfth.jpg"/>
          <p:cNvPicPr>
            <a:picLocks noChangeAspect="1" noChangeArrowheads="1"/>
          </p:cNvPicPr>
          <p:nvPr/>
        </p:nvPicPr>
        <p:blipFill>
          <a:blip r:embed="rId5" cstate="print"/>
          <a:srcRect l="11212" t="36382" r="13510" b="33186"/>
          <a:stretch>
            <a:fillRect/>
          </a:stretch>
        </p:blipFill>
        <p:spPr bwMode="auto">
          <a:xfrm>
            <a:off x="1691681" y="3134026"/>
            <a:ext cx="3240359" cy="13099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2931790"/>
            <a:ext cx="2548875" cy="461651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pPr algn="ctr"/>
            <a:r>
              <a:rPr lang="ru-RU" sz="2400" dirty="0" smtClean="0">
                <a:ln w="0"/>
                <a:latin typeface="Times New Roman" pitchFamily="18" charset="0"/>
                <a:cs typeface="Times New Roman" pitchFamily="18" charset="0"/>
              </a:rPr>
              <a:t>Слуховой аппарат</a:t>
            </a:r>
            <a:endParaRPr lang="ru-RU" sz="2400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8209" y="4208784"/>
            <a:ext cx="3819031" cy="461651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r>
              <a:rPr lang="ru-RU" sz="2400" dirty="0" smtClean="0">
                <a:ln w="0"/>
                <a:latin typeface="Times New Roman" pitchFamily="18" charset="0"/>
                <a:cs typeface="Times New Roman" pitchFamily="18" charset="0"/>
              </a:rPr>
              <a:t>Очки</a:t>
            </a:r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0"/>
                <a:latin typeface="Times New Roman" pitchFamily="18" charset="0"/>
                <a:cs typeface="Times New Roman" pitchFamily="18" charset="0"/>
              </a:rPr>
              <a:t>для коррекции зрения</a:t>
            </a:r>
            <a:endParaRPr lang="ru-RU" sz="2400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2382" y="1595576"/>
            <a:ext cx="1904789" cy="461651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r>
              <a:rPr lang="ru-RU" sz="2400" dirty="0" smtClean="0">
                <a:ln w="0"/>
                <a:latin typeface="Times New Roman" pitchFamily="18" charset="0"/>
                <a:cs typeface="Times New Roman" pitchFamily="18" charset="0"/>
              </a:rPr>
              <a:t>Видеокамера</a:t>
            </a:r>
            <a:endParaRPr lang="ru-RU" sz="2400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5781" y="4360872"/>
            <a:ext cx="1507051" cy="461651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r>
              <a:rPr lang="ru-RU" sz="2400" dirty="0" smtClean="0">
                <a:ln w="0"/>
                <a:latin typeface="Times New Roman" pitchFamily="18" charset="0"/>
                <a:cs typeface="Times New Roman" pitchFamily="18" charset="0"/>
              </a:rPr>
              <a:t>Диктофон</a:t>
            </a:r>
            <a:endParaRPr lang="ru-RU" sz="2400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467544" cy="274637"/>
          </a:xfrm>
        </p:spPr>
        <p:txBody>
          <a:bodyPr/>
          <a:lstStyle/>
          <a:p>
            <a:pPr>
              <a:defRPr/>
            </a:pPr>
            <a:fld id="{395E25BC-41EF-4ABB-A4A6-9F193614E99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753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Sound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будет обладать возможностями: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2" y="1"/>
            <a:ext cx="9144000" cy="77154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Конкуренты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5038581" y="1643056"/>
            <a:ext cx="3968439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bright="-18000" contrast="26000"/>
          </a:blip>
          <a:srcRect/>
          <a:stretch>
            <a:fillRect/>
          </a:stretch>
        </p:blipFill>
        <p:spPr bwMode="auto">
          <a:xfrm>
            <a:off x="150036" y="1635646"/>
            <a:ext cx="475132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596" y="714362"/>
            <a:ext cx="3928488" cy="461651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ru-RU" sz="2400" b="1" dirty="0" err="1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Кохлеарная</a:t>
            </a:r>
            <a:r>
              <a:rPr lang="ru-RU" sz="2400" b="1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 имплантация: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259208" cy="274637"/>
          </a:xfrm>
        </p:spPr>
        <p:txBody>
          <a:bodyPr/>
          <a:lstStyle/>
          <a:p>
            <a:pPr>
              <a:defRPr/>
            </a:pPr>
            <a:fld id="{395E25BC-41EF-4ABB-A4A6-9F193614E99B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6504" y="6815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- Имеет противопоказания</a:t>
            </a:r>
          </a:p>
          <a:p>
            <a:r>
              <a:rPr lang="ru-RU" sz="2400" dirty="0" smtClean="0">
                <a:ln w="0"/>
                <a:effectLst/>
                <a:latin typeface="Times New Roman" pitchFamily="18" charset="0"/>
                <a:cs typeface="Times New Roman" pitchFamily="18" charset="0"/>
              </a:rPr>
              <a:t>- Малоэффективна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world-diving.ru/data/small/40124linzi.jpg"/>
          <p:cNvPicPr>
            <a:picLocks noChangeAspect="1" noChangeArrowheads="1"/>
          </p:cNvPicPr>
          <p:nvPr/>
        </p:nvPicPr>
        <p:blipFill>
          <a:blip r:embed="rId2" cstate="print"/>
          <a:srcRect l="5040" t="12193" r="4241" b="14646"/>
          <a:stretch>
            <a:fillRect/>
          </a:stretch>
        </p:blipFill>
        <p:spPr bwMode="auto">
          <a:xfrm>
            <a:off x="7452320" y="1822194"/>
            <a:ext cx="972108" cy="648072"/>
          </a:xfrm>
          <a:prstGeom prst="rect">
            <a:avLst/>
          </a:prstGeom>
          <a:noFill/>
        </p:spPr>
      </p:pic>
      <p:pic>
        <p:nvPicPr>
          <p:cNvPr id="14" name="Picture 12" descr="http://www.world-diving.ru/data/small/40124linzi.jpg"/>
          <p:cNvPicPr>
            <a:picLocks noChangeAspect="1" noChangeArrowheads="1"/>
          </p:cNvPicPr>
          <p:nvPr/>
        </p:nvPicPr>
        <p:blipFill>
          <a:blip r:embed="rId2" cstate="print"/>
          <a:srcRect l="5040" t="12193" r="4241" b="14646"/>
          <a:stretch>
            <a:fillRect/>
          </a:stretch>
        </p:blipFill>
        <p:spPr bwMode="auto">
          <a:xfrm>
            <a:off x="5004048" y="1822194"/>
            <a:ext cx="972108" cy="648072"/>
          </a:xfrm>
          <a:prstGeom prst="rect">
            <a:avLst/>
          </a:prstGeom>
          <a:noFill/>
        </p:spPr>
      </p:pic>
      <p:pic>
        <p:nvPicPr>
          <p:cNvPr id="1030" name="Picture 6" descr="http://sluhovik.ru/assets/images/cochlearimplant/opus_2_w-coil.jpg"/>
          <p:cNvPicPr>
            <a:picLocks noChangeAspect="1" noChangeArrowheads="1"/>
          </p:cNvPicPr>
          <p:nvPr/>
        </p:nvPicPr>
        <p:blipFill>
          <a:blip r:embed="rId3" cstate="print"/>
          <a:srcRect b="1986"/>
          <a:stretch>
            <a:fillRect/>
          </a:stretch>
        </p:blipFill>
        <p:spPr bwMode="auto">
          <a:xfrm>
            <a:off x="2634306" y="3867998"/>
            <a:ext cx="1433638" cy="936000"/>
          </a:xfrm>
          <a:prstGeom prst="rect">
            <a:avLst/>
          </a:prstGeom>
          <a:noFill/>
        </p:spPr>
      </p:pic>
      <p:graphicFrame>
        <p:nvGraphicFramePr>
          <p:cNvPr id="36104" name="Group 264"/>
          <p:cNvGraphicFramePr>
            <a:graphicFrameLocks noGrp="1"/>
          </p:cNvGraphicFramePr>
          <p:nvPr/>
        </p:nvGraphicFramePr>
        <p:xfrm>
          <a:off x="56516" y="555526"/>
          <a:ext cx="9001000" cy="3259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95204"/>
                <a:gridCol w="2232248"/>
                <a:gridCol w="2302549"/>
                <a:gridCol w="2470999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Параметры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Слуховой аппарат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Google Glass 2.0</a:t>
                      </a: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Visual Sound</a:t>
                      </a:r>
                      <a:r>
                        <a:rPr kumimoji="0" lang="ru-RU" sz="2000" b="1" i="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/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Коррекция слуха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Коррекция зрения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записи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522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5 000 – </a:t>
                      </a:r>
                      <a:r>
                        <a:rPr kumimoji="0" lang="en-US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0 000 руб.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85 000 руб.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 руб.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251520" cy="274637"/>
          </a:xfrm>
        </p:spPr>
        <p:txBody>
          <a:bodyPr/>
          <a:lstStyle/>
          <a:p>
            <a:pPr>
              <a:defRPr/>
            </a:pPr>
            <a:fld id="{E971F973-6595-43C2-98AC-0F99037190D4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5452" y="3939902"/>
            <a:ext cx="2160240" cy="75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s1.iconbird.com/ico/2013/11/504/w128h1281385326510speak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152856"/>
            <a:ext cx="504056" cy="504056"/>
          </a:xfrm>
          <a:prstGeom prst="rect">
            <a:avLst/>
          </a:prstGeom>
          <a:noFill/>
        </p:spPr>
      </p:pic>
      <p:pic>
        <p:nvPicPr>
          <p:cNvPr id="11" name="Picture 8" descr="http://s1.iconbird.com/ico/2013/11/504/w128h1281385326510speak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52856"/>
            <a:ext cx="504056" cy="504056"/>
          </a:xfrm>
          <a:prstGeom prst="rect">
            <a:avLst/>
          </a:prstGeom>
          <a:noFill/>
        </p:spPr>
      </p:pic>
      <p:pic>
        <p:nvPicPr>
          <p:cNvPr id="7170" name="Picture 2" descr="http://www.iconsearch.ru/uploads/icons/macosxstyle/128x128/micro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494806"/>
            <a:ext cx="648072" cy="648073"/>
          </a:xfrm>
          <a:prstGeom prst="rect">
            <a:avLst/>
          </a:prstGeom>
          <a:noFill/>
        </p:spPr>
      </p:pic>
      <p:pic>
        <p:nvPicPr>
          <p:cNvPr id="13" name="Picture 2" descr="http://www.iconsearch.ru/uploads/icons/macosxstyle/128x128/micro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499742"/>
            <a:ext cx="648072" cy="648073"/>
          </a:xfrm>
          <a:prstGeom prst="rect">
            <a:avLst/>
          </a:prstGeom>
          <a:noFill/>
        </p:spPr>
      </p:pic>
      <p:pic>
        <p:nvPicPr>
          <p:cNvPr id="7172" name="Picture 4" descr="http://2.bp.blogspot.com/-FdNrNMtoRJ8/UPqet9ond4I/AAAAAAAAA2A/La6yfE7badk/s1600/Camer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8195" y="2399864"/>
            <a:ext cx="1013965" cy="798692"/>
          </a:xfrm>
          <a:prstGeom prst="rect">
            <a:avLst/>
          </a:prstGeom>
          <a:noFill/>
        </p:spPr>
      </p:pic>
      <p:pic>
        <p:nvPicPr>
          <p:cNvPr id="15" name="Picture 4" descr="http://2.bp.blogspot.com/-FdNrNMtoRJ8/UPqet9ond4I/AAAAAAAAA2A/La6yfE7badk/s1600/Camer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2406468"/>
            <a:ext cx="1013965" cy="79869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867894"/>
            <a:ext cx="1728192" cy="9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1131590"/>
            <a:ext cx="95568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982" y="-20538"/>
            <a:ext cx="9144000" cy="555525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Конкуренты</a:t>
            </a:r>
            <a:endParaRPr kumimoji="0" lang="ru-RU" sz="36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 descr="Q:\Диссертация\Крыжевич Л.С\Свидетельство №2012610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237" y="458417"/>
            <a:ext cx="1602718" cy="22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Q:\Диссертация\Крыжевич Л.С\Свидетельство №2012611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237" y="2861271"/>
            <a:ext cx="1603227" cy="228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13096"/>
            <a:ext cx="9144000" cy="857251"/>
          </a:xfrm>
          <a:prstGeom prst="rect">
            <a:avLst/>
          </a:prstGeom>
        </p:spPr>
        <p:txBody>
          <a:bodyPr lIns="91426" tIns="45713" rIns="91426" bIns="45713">
            <a:normAutofit/>
          </a:bodyPr>
          <a:lstStyle/>
          <a:p>
            <a:pPr algn="ctr" defTabSz="914259"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Статус проекта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251520" cy="274637"/>
          </a:xfrm>
        </p:spPr>
        <p:txBody>
          <a:bodyPr/>
          <a:lstStyle/>
          <a:p>
            <a:pPr>
              <a:defRPr/>
            </a:pPr>
            <a:fld id="{E971F973-6595-43C2-98AC-0F99037190D4}" type="slidenum"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27534"/>
            <a:ext cx="7056784" cy="3046974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Созданы отдельные модули программы: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Программа ускоренной сортировки большого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объема числовых массивов данных;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Программа снижения спектральной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избыточности в цифровых изображениях 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-Программа сжатия изображений на основе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предварительного частотно-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временного анализа входного сигнала </a:t>
            </a:r>
          </a:p>
        </p:txBody>
      </p:sp>
      <p:pic>
        <p:nvPicPr>
          <p:cNvPr id="10" name="Picture 3" descr="Q:\Диссертация\Крыжевич Л.С\Свидетельство №2012610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887366"/>
            <a:ext cx="1590390" cy="225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1761</TotalTime>
  <Words>449</Words>
  <Application>Microsoft Office PowerPoint</Application>
  <PresentationFormat>Экран (16:9)</PresentationFormat>
  <Paragraphs>303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Проблема</vt:lpstr>
      <vt:lpstr>Решение</vt:lpstr>
      <vt:lpstr>Продукт</vt:lpstr>
      <vt:lpstr>Звуковое зрение</vt:lpstr>
      <vt:lpstr>Перспективы развития</vt:lpstr>
      <vt:lpstr>Конкуренты</vt:lpstr>
      <vt:lpstr>Слайд 8</vt:lpstr>
      <vt:lpstr>Слайд 9</vt:lpstr>
      <vt:lpstr>План реализации проекта</vt:lpstr>
      <vt:lpstr>Слайд 11</vt:lpstr>
      <vt:lpstr>Слайд 12</vt:lpstr>
      <vt:lpstr>Слайд 13</vt:lpstr>
      <vt:lpstr>Финансовые показатели</vt:lpstr>
      <vt:lpstr>ПЛАН ДИНАМИКИ  ВЫРУЧКИ И ЗАТРАТ на 3 года </vt:lpstr>
      <vt:lpstr>Оценка рисков</vt:lpstr>
      <vt:lpstr>контакты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Крыжевич</dc:creator>
  <cp:lastModifiedBy>я</cp:lastModifiedBy>
  <cp:revision>253</cp:revision>
  <dcterms:created xsi:type="dcterms:W3CDTF">2012-04-16T04:30:09Z</dcterms:created>
  <dcterms:modified xsi:type="dcterms:W3CDTF">2014-06-10T12:51:46Z</dcterms:modified>
</cp:coreProperties>
</file>