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70" r:id="rId9"/>
    <p:sldId id="271" r:id="rId10"/>
    <p:sldId id="262" r:id="rId11"/>
    <p:sldId id="272" r:id="rId12"/>
    <p:sldId id="273" r:id="rId13"/>
    <p:sldId id="275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29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4C3A-7F0B-46E0-907D-B377580D069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69B8FD-6033-4AB8-8C07-D6B863B80465}">
      <dgm:prSet phldrT="[Text]"/>
      <dgm:spPr/>
      <dgm:t>
        <a:bodyPr/>
        <a:lstStyle/>
        <a:p>
          <a:r>
            <a:rPr lang="ru-RU" dirty="0" smtClean="0"/>
            <a:t>Область</a:t>
          </a:r>
          <a:endParaRPr lang="ru-RU" dirty="0"/>
        </a:p>
      </dgm:t>
    </dgm:pt>
    <dgm:pt modelId="{37DCC159-FBAB-4305-AF73-07717AC48809}" type="parTrans" cxnId="{6143046E-19AD-4E59-8122-1C751EAD339B}">
      <dgm:prSet/>
      <dgm:spPr/>
      <dgm:t>
        <a:bodyPr/>
        <a:lstStyle/>
        <a:p>
          <a:endParaRPr lang="ru-RU"/>
        </a:p>
      </dgm:t>
    </dgm:pt>
    <dgm:pt modelId="{1D1E5EE1-76FF-4F96-AFAE-41AB19AC46FF}" type="sibTrans" cxnId="{6143046E-19AD-4E59-8122-1C751EAD339B}">
      <dgm:prSet/>
      <dgm:spPr/>
      <dgm:t>
        <a:bodyPr/>
        <a:lstStyle/>
        <a:p>
          <a:endParaRPr lang="ru-RU"/>
        </a:p>
      </dgm:t>
    </dgm:pt>
    <dgm:pt modelId="{4092F50E-582D-4FB9-B138-E925A8E81253}">
      <dgm:prSet phldrT="[Text]"/>
      <dgm:spPr/>
      <dgm:t>
        <a:bodyPr/>
        <a:lstStyle/>
        <a:p>
          <a:r>
            <a:rPr lang="ru-RU" dirty="0" smtClean="0"/>
            <a:t>ЦФО</a:t>
          </a:r>
          <a:endParaRPr lang="ru-RU" dirty="0"/>
        </a:p>
      </dgm:t>
    </dgm:pt>
    <dgm:pt modelId="{5DF7C7A2-53C3-457D-8EB5-48FE6E6D2291}" type="parTrans" cxnId="{994268DB-0571-4D59-B298-483A2D1FDE72}">
      <dgm:prSet/>
      <dgm:spPr/>
      <dgm:t>
        <a:bodyPr/>
        <a:lstStyle/>
        <a:p>
          <a:endParaRPr lang="ru-RU"/>
        </a:p>
      </dgm:t>
    </dgm:pt>
    <dgm:pt modelId="{536A3DF8-E0F2-4AF9-A723-6B3D2F4A4B18}" type="sibTrans" cxnId="{994268DB-0571-4D59-B298-483A2D1FDE72}">
      <dgm:prSet/>
      <dgm:spPr/>
      <dgm:t>
        <a:bodyPr/>
        <a:lstStyle/>
        <a:p>
          <a:endParaRPr lang="ru-RU"/>
        </a:p>
      </dgm:t>
    </dgm:pt>
    <dgm:pt modelId="{CFDC4E3B-EED6-4365-B323-33BFDB276834}">
      <dgm:prSet phldrT="[Text]"/>
      <dgm:spPr/>
      <dgm:t>
        <a:bodyPr/>
        <a:lstStyle/>
        <a:p>
          <a:r>
            <a:rPr lang="ru-RU" dirty="0" smtClean="0"/>
            <a:t>Россия</a:t>
          </a:r>
          <a:endParaRPr lang="ru-RU" dirty="0"/>
        </a:p>
      </dgm:t>
    </dgm:pt>
    <dgm:pt modelId="{9CF8919C-AA8E-4B9A-8449-DFFCAC451AB9}" type="parTrans" cxnId="{A361AFD9-7435-4985-9700-1AC3CCE00E84}">
      <dgm:prSet/>
      <dgm:spPr/>
      <dgm:t>
        <a:bodyPr/>
        <a:lstStyle/>
        <a:p>
          <a:endParaRPr lang="ru-RU"/>
        </a:p>
      </dgm:t>
    </dgm:pt>
    <dgm:pt modelId="{97A99BB8-7321-4E36-81E3-77046EE403BF}" type="sibTrans" cxnId="{A361AFD9-7435-4985-9700-1AC3CCE00E84}">
      <dgm:prSet/>
      <dgm:spPr/>
      <dgm:t>
        <a:bodyPr/>
        <a:lstStyle/>
        <a:p>
          <a:endParaRPr lang="ru-RU"/>
        </a:p>
      </dgm:t>
    </dgm:pt>
    <dgm:pt modelId="{3E4944C7-FECC-46E3-A887-FF5381699D99}">
      <dgm:prSet phldrT="[Text]"/>
      <dgm:spPr/>
      <dgm:t>
        <a:bodyPr/>
        <a:lstStyle/>
        <a:p>
          <a:r>
            <a:rPr lang="ru-RU" dirty="0" smtClean="0"/>
            <a:t>СНГ</a:t>
          </a:r>
          <a:endParaRPr lang="ru-RU" dirty="0"/>
        </a:p>
      </dgm:t>
    </dgm:pt>
    <dgm:pt modelId="{47FCB622-69C8-4B8D-9086-EBE325643A45}" type="parTrans" cxnId="{F1C318A6-62F6-4199-8AA3-8FE392364363}">
      <dgm:prSet/>
      <dgm:spPr/>
      <dgm:t>
        <a:bodyPr/>
        <a:lstStyle/>
        <a:p>
          <a:endParaRPr lang="ru-RU"/>
        </a:p>
      </dgm:t>
    </dgm:pt>
    <dgm:pt modelId="{656D341D-492A-47D9-BDA3-BA5539714BFB}" type="sibTrans" cxnId="{F1C318A6-62F6-4199-8AA3-8FE392364363}">
      <dgm:prSet/>
      <dgm:spPr/>
      <dgm:t>
        <a:bodyPr/>
        <a:lstStyle/>
        <a:p>
          <a:endParaRPr lang="ru-RU"/>
        </a:p>
      </dgm:t>
    </dgm:pt>
    <dgm:pt modelId="{4116301B-4AFA-4317-9624-023CD00B70D2}">
      <dgm:prSet phldrT="[Text]"/>
      <dgm:spPr/>
      <dgm:t>
        <a:bodyPr/>
        <a:lstStyle/>
        <a:p>
          <a:r>
            <a:rPr lang="ru-RU" dirty="0" smtClean="0"/>
            <a:t>Мир</a:t>
          </a:r>
          <a:endParaRPr lang="ru-RU" dirty="0"/>
        </a:p>
      </dgm:t>
    </dgm:pt>
    <dgm:pt modelId="{F54241E2-FED8-4C88-96F5-27DF4C7A8BE1}" type="sibTrans" cxnId="{2F427627-7772-4C4E-88A8-C026501BFB05}">
      <dgm:prSet/>
      <dgm:spPr/>
      <dgm:t>
        <a:bodyPr/>
        <a:lstStyle/>
        <a:p>
          <a:endParaRPr lang="ru-RU"/>
        </a:p>
      </dgm:t>
    </dgm:pt>
    <dgm:pt modelId="{BA141894-449A-4853-A94F-D493C185472E}" type="parTrans" cxnId="{2F427627-7772-4C4E-88A8-C026501BFB05}">
      <dgm:prSet/>
      <dgm:spPr/>
      <dgm:t>
        <a:bodyPr/>
        <a:lstStyle/>
        <a:p>
          <a:endParaRPr lang="ru-RU"/>
        </a:p>
      </dgm:t>
    </dgm:pt>
    <dgm:pt modelId="{85895056-08F5-4117-B20C-79C0D8B20C88}" type="pres">
      <dgm:prSet presAssocID="{C7884C3A-7F0B-46E0-907D-B377580D0697}" presName="Name0" presStyleCnt="0">
        <dgm:presLayoutVars>
          <dgm:dir/>
          <dgm:resizeHandles val="exact"/>
        </dgm:presLayoutVars>
      </dgm:prSet>
      <dgm:spPr/>
    </dgm:pt>
    <dgm:pt modelId="{595311DE-99E0-4DBC-A8F7-A729E2D21042}" type="pres">
      <dgm:prSet presAssocID="{D769B8FD-6033-4AB8-8C07-D6B863B8046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F8761-0061-480C-ADE3-FE66B5F52086}" type="pres">
      <dgm:prSet presAssocID="{1D1E5EE1-76FF-4F96-AFAE-41AB19AC46FF}" presName="parSpace" presStyleCnt="0"/>
      <dgm:spPr/>
    </dgm:pt>
    <dgm:pt modelId="{17254331-4611-4939-B292-7065FB92C3D3}" type="pres">
      <dgm:prSet presAssocID="{4092F50E-582D-4FB9-B138-E925A8E8125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FEF57-97AC-4B97-AE47-966D38340915}" type="pres">
      <dgm:prSet presAssocID="{536A3DF8-E0F2-4AF9-A723-6B3D2F4A4B18}" presName="parSpace" presStyleCnt="0"/>
      <dgm:spPr/>
    </dgm:pt>
    <dgm:pt modelId="{A1DB1570-E5DD-4376-8967-8160E1212714}" type="pres">
      <dgm:prSet presAssocID="{CFDC4E3B-EED6-4365-B323-33BFDB27683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E4A95-404A-4FC6-804B-151883A6355A}" type="pres">
      <dgm:prSet presAssocID="{97A99BB8-7321-4E36-81E3-77046EE403BF}" presName="parSpace" presStyleCnt="0"/>
      <dgm:spPr/>
    </dgm:pt>
    <dgm:pt modelId="{E6C5026D-4F0E-4BA7-887B-E4CD66EC0635}" type="pres">
      <dgm:prSet presAssocID="{3E4944C7-FECC-46E3-A887-FF5381699D99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32B4-D330-45F7-8660-DDFB7FECC726}" type="pres">
      <dgm:prSet presAssocID="{656D341D-492A-47D9-BDA3-BA5539714BFB}" presName="parSpace" presStyleCnt="0"/>
      <dgm:spPr/>
    </dgm:pt>
    <dgm:pt modelId="{B028E2CC-0BC6-4710-8154-90970C9A9DEA}" type="pres">
      <dgm:prSet presAssocID="{4116301B-4AFA-4317-9624-023CD00B70D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27627-7772-4C4E-88A8-C026501BFB05}" srcId="{C7884C3A-7F0B-46E0-907D-B377580D0697}" destId="{4116301B-4AFA-4317-9624-023CD00B70D2}" srcOrd="4" destOrd="0" parTransId="{BA141894-449A-4853-A94F-D493C185472E}" sibTransId="{F54241E2-FED8-4C88-96F5-27DF4C7A8BE1}"/>
    <dgm:cxn modelId="{F4726151-79DA-42DA-BD42-7E78AE2AEFB5}" type="presOf" srcId="{3E4944C7-FECC-46E3-A887-FF5381699D99}" destId="{E6C5026D-4F0E-4BA7-887B-E4CD66EC0635}" srcOrd="0" destOrd="0" presId="urn:microsoft.com/office/officeart/2005/8/layout/hChevron3"/>
    <dgm:cxn modelId="{6143046E-19AD-4E59-8122-1C751EAD339B}" srcId="{C7884C3A-7F0B-46E0-907D-B377580D0697}" destId="{D769B8FD-6033-4AB8-8C07-D6B863B80465}" srcOrd="0" destOrd="0" parTransId="{37DCC159-FBAB-4305-AF73-07717AC48809}" sibTransId="{1D1E5EE1-76FF-4F96-AFAE-41AB19AC46FF}"/>
    <dgm:cxn modelId="{CEC57F2E-9D92-4359-9217-9EA11ABA83E8}" type="presOf" srcId="{4092F50E-582D-4FB9-B138-E925A8E81253}" destId="{17254331-4611-4939-B292-7065FB92C3D3}" srcOrd="0" destOrd="0" presId="urn:microsoft.com/office/officeart/2005/8/layout/hChevron3"/>
    <dgm:cxn modelId="{994268DB-0571-4D59-B298-483A2D1FDE72}" srcId="{C7884C3A-7F0B-46E0-907D-B377580D0697}" destId="{4092F50E-582D-4FB9-B138-E925A8E81253}" srcOrd="1" destOrd="0" parTransId="{5DF7C7A2-53C3-457D-8EB5-48FE6E6D2291}" sibTransId="{536A3DF8-E0F2-4AF9-A723-6B3D2F4A4B18}"/>
    <dgm:cxn modelId="{A361AFD9-7435-4985-9700-1AC3CCE00E84}" srcId="{C7884C3A-7F0B-46E0-907D-B377580D0697}" destId="{CFDC4E3B-EED6-4365-B323-33BFDB276834}" srcOrd="2" destOrd="0" parTransId="{9CF8919C-AA8E-4B9A-8449-DFFCAC451AB9}" sibTransId="{97A99BB8-7321-4E36-81E3-77046EE403BF}"/>
    <dgm:cxn modelId="{F1C318A6-62F6-4199-8AA3-8FE392364363}" srcId="{C7884C3A-7F0B-46E0-907D-B377580D0697}" destId="{3E4944C7-FECC-46E3-A887-FF5381699D99}" srcOrd="3" destOrd="0" parTransId="{47FCB622-69C8-4B8D-9086-EBE325643A45}" sibTransId="{656D341D-492A-47D9-BDA3-BA5539714BFB}"/>
    <dgm:cxn modelId="{CCF56E16-869D-46DE-85FC-800D5F3C58D8}" type="presOf" srcId="{D769B8FD-6033-4AB8-8C07-D6B863B80465}" destId="{595311DE-99E0-4DBC-A8F7-A729E2D21042}" srcOrd="0" destOrd="0" presId="urn:microsoft.com/office/officeart/2005/8/layout/hChevron3"/>
    <dgm:cxn modelId="{46102733-8B92-4652-9224-FBF1E5AE02BE}" type="presOf" srcId="{CFDC4E3B-EED6-4365-B323-33BFDB276834}" destId="{A1DB1570-E5DD-4376-8967-8160E1212714}" srcOrd="0" destOrd="0" presId="urn:microsoft.com/office/officeart/2005/8/layout/hChevron3"/>
    <dgm:cxn modelId="{35B34B2A-A2F4-4445-BD5E-6C6E00E45180}" type="presOf" srcId="{C7884C3A-7F0B-46E0-907D-B377580D0697}" destId="{85895056-08F5-4117-B20C-79C0D8B20C88}" srcOrd="0" destOrd="0" presId="urn:microsoft.com/office/officeart/2005/8/layout/hChevron3"/>
    <dgm:cxn modelId="{49D4D3E1-F603-440C-83C8-1B6D6965317A}" type="presOf" srcId="{4116301B-4AFA-4317-9624-023CD00B70D2}" destId="{B028E2CC-0BC6-4710-8154-90970C9A9DEA}" srcOrd="0" destOrd="0" presId="urn:microsoft.com/office/officeart/2005/8/layout/hChevron3"/>
    <dgm:cxn modelId="{466B6969-9160-46FE-BB94-14BD184D64CE}" type="presParOf" srcId="{85895056-08F5-4117-B20C-79C0D8B20C88}" destId="{595311DE-99E0-4DBC-A8F7-A729E2D21042}" srcOrd="0" destOrd="0" presId="urn:microsoft.com/office/officeart/2005/8/layout/hChevron3"/>
    <dgm:cxn modelId="{86A84A30-CDFF-4D0E-B484-7038336EEC0C}" type="presParOf" srcId="{85895056-08F5-4117-B20C-79C0D8B20C88}" destId="{8FAF8761-0061-480C-ADE3-FE66B5F52086}" srcOrd="1" destOrd="0" presId="urn:microsoft.com/office/officeart/2005/8/layout/hChevron3"/>
    <dgm:cxn modelId="{252A3D70-5BF8-4633-97E8-2D7E09D20245}" type="presParOf" srcId="{85895056-08F5-4117-B20C-79C0D8B20C88}" destId="{17254331-4611-4939-B292-7065FB92C3D3}" srcOrd="2" destOrd="0" presId="urn:microsoft.com/office/officeart/2005/8/layout/hChevron3"/>
    <dgm:cxn modelId="{E0A967F9-C92D-4C2D-A364-11C0ADCCCD16}" type="presParOf" srcId="{85895056-08F5-4117-B20C-79C0D8B20C88}" destId="{2FCFEF57-97AC-4B97-AE47-966D38340915}" srcOrd="3" destOrd="0" presId="urn:microsoft.com/office/officeart/2005/8/layout/hChevron3"/>
    <dgm:cxn modelId="{6FE261DC-E8C6-4204-A713-135B96325D4D}" type="presParOf" srcId="{85895056-08F5-4117-B20C-79C0D8B20C88}" destId="{A1DB1570-E5DD-4376-8967-8160E1212714}" srcOrd="4" destOrd="0" presId="urn:microsoft.com/office/officeart/2005/8/layout/hChevron3"/>
    <dgm:cxn modelId="{CF799EEC-6766-4530-9656-EB98A4A7EA2C}" type="presParOf" srcId="{85895056-08F5-4117-B20C-79C0D8B20C88}" destId="{137E4A95-404A-4FC6-804B-151883A6355A}" srcOrd="5" destOrd="0" presId="urn:microsoft.com/office/officeart/2005/8/layout/hChevron3"/>
    <dgm:cxn modelId="{B50E4A79-BF8B-4F0A-88AB-9B900C4A1DF3}" type="presParOf" srcId="{85895056-08F5-4117-B20C-79C0D8B20C88}" destId="{E6C5026D-4F0E-4BA7-887B-E4CD66EC0635}" srcOrd="6" destOrd="0" presId="urn:microsoft.com/office/officeart/2005/8/layout/hChevron3"/>
    <dgm:cxn modelId="{06729D06-CB26-497A-A469-DC3377134736}" type="presParOf" srcId="{85895056-08F5-4117-B20C-79C0D8B20C88}" destId="{901832B4-D330-45F7-8660-DDFB7FECC726}" srcOrd="7" destOrd="0" presId="urn:microsoft.com/office/officeart/2005/8/layout/hChevron3"/>
    <dgm:cxn modelId="{98CFD5BA-AE7F-4FB6-B3FE-0A8EB4F96F22}" type="presParOf" srcId="{85895056-08F5-4117-B20C-79C0D8B20C88}" destId="{B028E2CC-0BC6-4710-8154-90970C9A9DE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8400-AF6F-472D-B2A2-B85E48F1327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EA24-E6A1-4065-9D36-D4484541C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63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9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9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22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79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04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A8E0-01D7-4DBC-A897-406B85A60543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45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9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0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4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2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54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79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24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84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65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91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4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850F-25B9-4194-9229-CA341733E8B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D352-56A1-4796-A563-BCD0F84E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9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8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22363"/>
            <a:ext cx="12191999" cy="2387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TrollOS</a:t>
            </a:r>
            <a:r>
              <a:rPr lang="en-US" dirty="0" smtClean="0">
                <a:solidFill>
                  <a:schemeClr val="bg1"/>
                </a:solidFill>
              </a:rPr>
              <a:t> Nebula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Веб-система организации работы приложений и управления облачными хранилищами данных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740364" y="5906529"/>
            <a:ext cx="3855271" cy="93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Гурьянов Д.А.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Студент ЮЗГУ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Vlad\Desktop\u_oGt-QbWQ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557" y="1558158"/>
            <a:ext cx="1560886" cy="1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1566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421" y="477794"/>
            <a:ext cx="9144000" cy="923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использования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421" y="1064035"/>
            <a:ext cx="9144000" cy="923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1"/>
                </a:solidFill>
              </a:rPr>
              <a:t>TrollOS</a:t>
            </a:r>
            <a:r>
              <a:rPr lang="en-US" sz="4400" dirty="0" smtClean="0">
                <a:solidFill>
                  <a:schemeClr val="bg1"/>
                </a:solidFill>
              </a:rPr>
              <a:t> Nebula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534" y="2155614"/>
            <a:ext cx="9661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Низкое потребление ресурсов устройства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Легкость и простота установки приложений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Доступ к личному рабочему пространству всегда и везде*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Универсальность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Своевременность обновлений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добавления неограниченного числа хранилищ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Борьба с компьютерным пиратством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491" y="5020108"/>
            <a:ext cx="9144000" cy="923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*только при наличии сети Интернет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9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373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Как делают сейчас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4956" y="1620308"/>
            <a:ext cx="5736514" cy="4848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ПК (20000 руб. х 120)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Сервер (210000 руб. х 2)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Windows</a:t>
            </a:r>
            <a:r>
              <a:rPr lang="ru-RU" dirty="0">
                <a:solidFill>
                  <a:schemeClr val="bg1"/>
                </a:solidFill>
              </a:rPr>
              <a:t> 8.1 (8990 руб. х 120)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Дополнительные программы: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Офис (17990 руб. х 120)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Антивирус (3790 руб. х 24)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1С (1690 руб. х 5)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Прочее (100000 руб. х 120)</a:t>
            </a:r>
          </a:p>
          <a:p>
            <a:pPr lvl="1"/>
            <a:endParaRPr lang="ru-RU" sz="2800" dirty="0">
              <a:solidFill>
                <a:schemeClr val="bg1"/>
              </a:solidFill>
            </a:endParaRPr>
          </a:p>
          <a:p>
            <a:pPr lvl="1"/>
            <a:endParaRPr lang="ru-RU" sz="2800" dirty="0">
              <a:solidFill>
                <a:schemeClr val="bg1"/>
              </a:solidFill>
            </a:endParaRPr>
          </a:p>
          <a:p>
            <a:pPr lvl="1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0323" y="1642475"/>
            <a:ext cx="4396341" cy="420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2 400 000 руб.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420 000 руб.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1 078 800 руб. 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2 158 800 руб.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90 960 руб.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8 450 руб.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12 000 000 руб.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Итого: 18 </a:t>
            </a:r>
            <a:r>
              <a:rPr lang="ru-RU" b="1" dirty="0">
                <a:solidFill>
                  <a:schemeClr val="bg1"/>
                </a:solidFill>
              </a:rPr>
              <a:t>157 010 руб.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82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0" y="173174"/>
            <a:ext cx="11175798" cy="15081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При использовании нашего продукта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390" y="1504991"/>
            <a:ext cx="5466217" cy="435133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ПК (20000 руб. х 120)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Сервер (210000 руб. х 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Windows</a:t>
            </a:r>
            <a:r>
              <a:rPr lang="ru-RU" dirty="0">
                <a:solidFill>
                  <a:schemeClr val="bg1"/>
                </a:solidFill>
              </a:rPr>
              <a:t> 8.1 (8990 руб. х 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Подписка (5000 руб. х 1)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Дополнительные программы: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Офис (17990 руб. х 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Антивирус (1190 руб. х 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1С (1690 руб. х 1)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Прочее (100000 руб. х 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877" y="1135053"/>
            <a:ext cx="4125687" cy="495270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2 400 000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420 000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990</a:t>
            </a:r>
            <a:r>
              <a:rPr lang="ru-RU" dirty="0">
                <a:solidFill>
                  <a:schemeClr val="bg1"/>
                </a:solidFill>
              </a:rPr>
              <a:t>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5 000 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17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990</a:t>
            </a:r>
            <a:r>
              <a:rPr lang="ru-RU" dirty="0">
                <a:solidFill>
                  <a:schemeClr val="bg1"/>
                </a:solidFill>
              </a:rPr>
              <a:t>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190</a:t>
            </a:r>
            <a:r>
              <a:rPr lang="ru-RU" dirty="0">
                <a:solidFill>
                  <a:schemeClr val="bg1"/>
                </a:solidFill>
              </a:rPr>
              <a:t>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1 690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00 000 руб.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Итого: 2 954 860 </a:t>
            </a:r>
            <a:r>
              <a:rPr lang="ru-RU" b="1" dirty="0" smtClean="0">
                <a:solidFill>
                  <a:schemeClr val="bg1"/>
                </a:solidFill>
              </a:rPr>
              <a:t>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937" y="5404056"/>
            <a:ext cx="5609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x</a:t>
            </a:r>
            <a:r>
              <a:rPr lang="ru-RU" sz="9600" dirty="0">
                <a:solidFill>
                  <a:schemeClr val="bg1"/>
                </a:solidFill>
              </a:rPr>
              <a:t>6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раз меньше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1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04" y="176846"/>
            <a:ext cx="11392930" cy="140053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Финансовые показатели (63500польз.)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75935" y="1152983"/>
            <a:ext cx="4396338" cy="57626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Доходы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5935" y="1754222"/>
            <a:ext cx="5121679" cy="365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Подписка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267 500 000 руб./ год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dirty="0">
                <a:solidFill>
                  <a:schemeClr val="bg1"/>
                </a:solidFill>
              </a:rPr>
              <a:t>Модули 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dirty="0">
                <a:solidFill>
                  <a:schemeClr val="bg1"/>
                </a:solidFill>
              </a:rPr>
              <a:t>107 000 000 руб./год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Магазин </a:t>
            </a:r>
            <a:r>
              <a:rPr lang="ru-RU" dirty="0" smtClean="0">
                <a:solidFill>
                  <a:schemeClr val="bg1"/>
                </a:solidFill>
              </a:rPr>
              <a:t>приложений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2 500 000 руб./год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09251" y="1132642"/>
            <a:ext cx="4396339" cy="57626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Расходы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309251" y="1690894"/>
            <a:ext cx="5183188" cy="3721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Аренда </a:t>
            </a:r>
            <a:r>
              <a:rPr lang="ru-RU">
                <a:solidFill>
                  <a:schemeClr val="bg1"/>
                </a:solidFill>
              </a:rPr>
              <a:t>дополнительных </a:t>
            </a:r>
            <a:r>
              <a:rPr lang="ru-RU" smtClean="0">
                <a:solidFill>
                  <a:schemeClr val="bg1"/>
                </a:solidFill>
              </a:rPr>
              <a:t>серверов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>
                <a:solidFill>
                  <a:schemeClr val="bg1"/>
                </a:solidFill>
              </a:rPr>
              <a:t>605 915,16 руб./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Зарплата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1 200 000 руб</a:t>
            </a:r>
            <a:r>
              <a:rPr lang="ru-RU" dirty="0">
                <a:solidFill>
                  <a:schemeClr val="bg1"/>
                </a:solidFill>
              </a:rPr>
              <a:t>./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Аренда офиса</a:t>
            </a:r>
            <a:endParaRPr lang="ru-RU" dirty="0">
              <a:solidFill>
                <a:schemeClr val="bg1"/>
              </a:solidFill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 250 000 руб</a:t>
            </a:r>
            <a:r>
              <a:rPr lang="ru-RU" dirty="0">
                <a:solidFill>
                  <a:schemeClr val="bg1"/>
                </a:solidFill>
              </a:rPr>
              <a:t>./год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040" y="5708902"/>
            <a:ext cx="86091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Итого прибыль </a:t>
            </a:r>
            <a:r>
              <a:rPr lang="ru-RU" sz="2800" dirty="0">
                <a:solidFill>
                  <a:schemeClr val="bg1"/>
                </a:solidFill>
              </a:rPr>
              <a:t>за год: </a:t>
            </a:r>
            <a:r>
              <a:rPr lang="ru-RU" sz="2800" dirty="0" smtClean="0">
                <a:solidFill>
                  <a:schemeClr val="bg1"/>
                </a:solidFill>
              </a:rPr>
              <a:t>≈362 944 </a:t>
            </a:r>
            <a:r>
              <a:rPr lang="ru-RU" sz="2800" dirty="0">
                <a:solidFill>
                  <a:schemeClr val="bg1"/>
                </a:solidFill>
              </a:rPr>
              <a:t>084,84 руб./</a:t>
            </a:r>
            <a:r>
              <a:rPr lang="ru-RU" sz="2800" dirty="0" smtClean="0">
                <a:solidFill>
                  <a:schemeClr val="bg1"/>
                </a:solidFill>
              </a:rPr>
              <a:t>год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94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Команда</a:t>
            </a:r>
            <a:endParaRPr lang="ru-RU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http://cs305914.vk.me/v305914861/5a75/nYAl-zTXR0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4" r="19838"/>
          <a:stretch/>
        </p:blipFill>
        <p:spPr bwMode="auto">
          <a:xfrm>
            <a:off x="1050280" y="1714593"/>
            <a:ext cx="2319454" cy="2440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304914.vk.me/v304914433/587f/eOM3NGQG4i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8774" r="8430" b="17535"/>
          <a:stretch/>
        </p:blipFill>
        <p:spPr bwMode="auto">
          <a:xfrm>
            <a:off x="4964359" y="1714593"/>
            <a:ext cx="2141034" cy="24448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305914.vk.me/v305914861/5b83/D9HE3zEuQE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9" t="25885" r="25476"/>
          <a:stretch/>
        </p:blipFill>
        <p:spPr bwMode="auto">
          <a:xfrm>
            <a:off x="8309725" y="1714593"/>
            <a:ext cx="2776654" cy="24710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430" y="4254824"/>
            <a:ext cx="308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Дмитрий Гурьянов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ЮЗГУ</a:t>
            </a:r>
          </a:p>
          <a:p>
            <a:pPr algn="ctr"/>
            <a:endParaRPr lang="ru-RU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687" y="4236536"/>
            <a:ext cx="299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Влад Сабуров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ЮЗГУ</a:t>
            </a:r>
            <a:endParaRPr lang="ru-RU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9725" y="4236536"/>
            <a:ext cx="289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Артур Корочанский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ЮЗГУ</a:t>
            </a:r>
            <a:endParaRPr lang="ru-RU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9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195" y="2117125"/>
            <a:ext cx="9144000" cy="110451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TrollOS</a:t>
            </a:r>
            <a:r>
              <a:rPr lang="en-US" dirty="0" smtClean="0">
                <a:solidFill>
                  <a:schemeClr val="bg1"/>
                </a:solidFill>
              </a:rPr>
              <a:t> Nebula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2195" y="3313714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Веб-система организации работы приложений и управления облачными хранилищами данных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Vlad\Desktop\u_oGt-QbWQ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752" y="1285902"/>
            <a:ext cx="1560886" cy="1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0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377" y="222421"/>
            <a:ext cx="9185189" cy="117041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Социальная проблема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3470" y="1715573"/>
            <a:ext cx="9144000" cy="1655762"/>
          </a:xfrm>
        </p:spPr>
        <p:txBody>
          <a:bodyPr/>
          <a:lstStyle/>
          <a:p>
            <a:pPr algn="l"/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2313" y="1629054"/>
            <a:ext cx="3723503" cy="914400"/>
          </a:xfrm>
          <a:prstGeom prst="rect">
            <a:avLst/>
          </a:prstGeom>
          <a:solidFill>
            <a:srgbClr val="2129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Зависимость от конкретных устройств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0940" y="3431450"/>
            <a:ext cx="2541374" cy="1352696"/>
          </a:xfrm>
          <a:prstGeom prst="rect">
            <a:avLst/>
          </a:prstGeom>
          <a:solidFill>
            <a:srgbClr val="2129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Невозможность доступа к личному пространству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73377" y="3462363"/>
            <a:ext cx="2541374" cy="1352696"/>
          </a:xfrm>
          <a:prstGeom prst="rect">
            <a:avLst/>
          </a:prstGeom>
          <a:solidFill>
            <a:srgbClr val="2129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Невозможность запуска одних и тех же приложений на разных устройствах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05816" y="3431450"/>
            <a:ext cx="2541374" cy="1352696"/>
          </a:xfrm>
          <a:prstGeom prst="rect">
            <a:avLst/>
          </a:prstGeom>
          <a:solidFill>
            <a:srgbClr val="2129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взаимной связи между личными устройствами пользователя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flipH="1">
            <a:off x="2411627" y="2543454"/>
            <a:ext cx="3132438" cy="885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5544065" y="2543454"/>
            <a:ext cx="0" cy="99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11" idx="0"/>
          </p:cNvCxnSpPr>
          <p:nvPr/>
        </p:nvCxnSpPr>
        <p:spPr>
          <a:xfrm>
            <a:off x="5544065" y="2543454"/>
            <a:ext cx="3132438" cy="88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421" y="477794"/>
            <a:ext cx="9144000" cy="9232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проблемы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29729" y="1255359"/>
            <a:ext cx="9144000" cy="923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chemeClr val="bg1"/>
                </a:solidFill>
              </a:rPr>
              <a:t>TrollOS</a:t>
            </a:r>
            <a:r>
              <a:rPr lang="en-US" sz="4400" dirty="0" smtClean="0">
                <a:solidFill>
                  <a:schemeClr val="bg1"/>
                </a:solidFill>
              </a:rPr>
              <a:t> Nebula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636" y="2178641"/>
            <a:ext cx="87897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Независимость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Простота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Масштабируемость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Адаптивность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Универсальность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Безопасность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Скорость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0899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1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421" y="477794"/>
            <a:ext cx="9144000" cy="9232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972" y="1882768"/>
            <a:ext cx="10107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Работа с приложениями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запуска приложений с настольных 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Запуск полноценных программ на мобильных устройствах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Работа с облачными хранилищами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Интеграция с социальными сетями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локальной установки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5324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Nebula\Презентация (PowerPoint)\n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835"/>
            <a:ext cx="12192000" cy="9232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Скриншот «Форма входа»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9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абота\Nebula\Презентация (PowerPoint)\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187"/>
            <a:ext cx="12192000" cy="923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Скриншот «Главное меню»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абота\Nebula\Презентация (PowerPoint)\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9232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Скриншот «Медиа-плеер»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65" y="204366"/>
            <a:ext cx="8534400" cy="15070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Рынок и потребители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465" y="3072777"/>
            <a:ext cx="10321640" cy="349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Потенциальные потребители: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предприятия среднего и крупного бизнеса;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госудаственные </a:t>
            </a:r>
            <a:r>
              <a:rPr lang="ru-RU" sz="2800" dirty="0" smtClean="0">
                <a:solidFill>
                  <a:schemeClr val="bg1"/>
                </a:solidFill>
              </a:rPr>
              <a:t>учреждения;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коммерческие </a:t>
            </a:r>
            <a:r>
              <a:rPr lang="ru-RU" sz="2800" dirty="0">
                <a:solidFill>
                  <a:schemeClr val="bg1"/>
                </a:solidFill>
              </a:rPr>
              <a:t>и государственные образовательные учреждения;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бюджетные структуры;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частные лица и индивидуальные </a:t>
            </a:r>
            <a:r>
              <a:rPr lang="ru-RU" sz="2800" dirty="0" smtClean="0">
                <a:solidFill>
                  <a:schemeClr val="bg1"/>
                </a:solidFill>
              </a:rPr>
              <a:t>предприниматели.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79103" y="985929"/>
          <a:ext cx="9351611" cy="309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849465" y="1331953"/>
            <a:ext cx="577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Порядок выхода на рынок: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lad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Конкуренты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3155080" cy="576262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JoliCloud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3144858" cy="576262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EyeOS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699" y="4250949"/>
            <a:ext cx="3683509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Windows Server 2012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rudebaguette.com/wp-content/uploads/2012/10/apps.pn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85" b="8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eyeos.com/wp-content/uploads/2012/12/fig-2.png"/>
          <p:cNvPicPr>
            <a:picLocks noGrp="1" noChangeAspect="1" noChangeArrowheads="1"/>
          </p:cNvPicPr>
          <p:nvPr>
            <p:ph type="pic" idx="2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2" t="12417" r="4372" b="7302"/>
          <a:stretch/>
        </p:blipFill>
        <p:spPr bwMode="auto">
          <a:xfrm>
            <a:off x="4123112" y="2177935"/>
            <a:ext cx="2471082" cy="15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owin.net/images/uploaded/1_unnamed.jpg"/>
          <p:cNvPicPr>
            <a:picLocks noGrp="1" noChangeAspect="1" noChangeArrowheads="1"/>
          </p:cNvPicPr>
          <p:nvPr>
            <p:ph type="pic" idx="2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3" b="14289"/>
          <a:stretch/>
        </p:blipFill>
        <p:spPr bwMode="auto">
          <a:xfrm>
            <a:off x="7124575" y="2137092"/>
            <a:ext cx="3180001" cy="15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496</Words>
  <Application>Microsoft Office PowerPoint</Application>
  <PresentationFormat>Custom</PresentationFormat>
  <Paragraphs>128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TrollOS Nebula</vt:lpstr>
      <vt:lpstr>Социальная проблема</vt:lpstr>
      <vt:lpstr>Решение проблемы</vt:lpstr>
      <vt:lpstr>Основные возможности</vt:lpstr>
      <vt:lpstr>                 Скриншот «Форма входа»</vt:lpstr>
      <vt:lpstr>                        Скриншот «Главное меню»</vt:lpstr>
      <vt:lpstr>Скриншот «Медиа-плеер»</vt:lpstr>
      <vt:lpstr>Рынок и потребители</vt:lpstr>
      <vt:lpstr>Конкуренты</vt:lpstr>
      <vt:lpstr>Преимущества использования</vt:lpstr>
      <vt:lpstr>Как делают сейчас</vt:lpstr>
      <vt:lpstr>При использовании нашего продукта</vt:lpstr>
      <vt:lpstr>Финансовые показатели (63500польз.)</vt:lpstr>
      <vt:lpstr>Команда</vt:lpstr>
      <vt:lpstr>TrollOS Nebula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NebulaCloud</dc:title>
  <dc:creator>Артур Корочанский</dc:creator>
  <cp:lastModifiedBy>Константин</cp:lastModifiedBy>
  <cp:revision>22</cp:revision>
  <dcterms:created xsi:type="dcterms:W3CDTF">2014-06-03T20:16:13Z</dcterms:created>
  <dcterms:modified xsi:type="dcterms:W3CDTF">2014-06-20T07:52:29Z</dcterms:modified>
</cp:coreProperties>
</file>