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4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3" r:id="rId3"/>
    <p:sldId id="260" r:id="rId4"/>
    <p:sldId id="257" r:id="rId5"/>
    <p:sldId id="262" r:id="rId6"/>
    <p:sldId id="261" r:id="rId7"/>
    <p:sldId id="267" r:id="rId8"/>
    <p:sldId id="276" r:id="rId9"/>
    <p:sldId id="278" r:id="rId10"/>
    <p:sldId id="273" r:id="rId11"/>
    <p:sldId id="279" r:id="rId12"/>
    <p:sldId id="272" r:id="rId13"/>
    <p:sldId id="264" r:id="rId14"/>
    <p:sldId id="274" r:id="rId15"/>
    <p:sldId id="270" r:id="rId16"/>
    <p:sldId id="280" r:id="rId17"/>
    <p:sldId id="275" r:id="rId18"/>
    <p:sldId id="26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6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16547BF-5FE5-4D5B-8438-44356CDB8F40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703D726-1FDD-48DF-A455-522D3DC98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F061CD9-741B-4F69-93F4-A2198DEC086D}" type="datetimeFigureOut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1C42AD8-77C7-4877-B041-A3470BA5E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BCD055-02EC-4C9B-B3C8-5F5698780E93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DC7F4-B611-4506-9E54-2F07018C5762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4C2CEF-3BB0-478B-A4B6-53EA9204BE9C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1D9A79-EA7D-4A7A-B337-5104FCA62D18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A83479-9E2B-4930-9AA0-7D20D127B911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A7B98-2B13-49D5-86C1-E04446792EBA}" type="datetime1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4129B-DE11-4EE1-9B37-80C84A9E4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E4783-0567-4549-B247-C93ED6F61588}" type="datetime1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2FB05-226A-4974-8234-DFE617CC9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202C-B4F6-45DC-9895-A6F6417454B5}" type="datetime1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B569-B62D-4FEF-80FA-5169C0806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57DC-4825-4263-AD2E-5D10C0AB56BF}" type="datetime1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5547-02AC-4038-88C2-8C4053EE0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4EAB-0712-4279-938A-84B4579FA4C4}" type="datetime1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B967E-D7B5-4D43-A3CE-BD750984D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91B3B-9095-414A-BA19-FB21AFB78FE3}" type="datetime1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66C0F-7D66-445D-9CDD-F58881611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62C81-687B-47ED-81E9-7E32C0A801AF}" type="datetime1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E363C-F9B7-41F6-B282-5D3C0DD61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2E0CA-1FC3-4358-959A-C4E4CD4FC363}" type="datetime1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D171-BA5A-455A-B9D9-82856A45A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BDB0A-8D5D-4BC1-8B7E-EB3EC6380A48}" type="datetime1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B3A2-D3C6-45CE-A8CB-CA9E74E64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57F17-FC19-4783-9E2E-412D5E891DF6}" type="datetime1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4534F-08B8-4BF9-8FAD-F02E20943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68F0-A27A-4C29-A039-F9046C9E4733}" type="datetime1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DA711-2E76-4D81-8254-EE61A4AFD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D92B4C-7289-47BF-B48F-17EEEC697E1D}" type="datetime1">
              <a:rPr lang="ru-RU"/>
              <a:pPr>
                <a:defRPr/>
              </a:pPr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391B602-BCEF-4724-B7FC-82E7515EC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296" r:id="rId2"/>
    <p:sldLayoutId id="2147484302" r:id="rId3"/>
    <p:sldLayoutId id="2147484297" r:id="rId4"/>
    <p:sldLayoutId id="2147484298" r:id="rId5"/>
    <p:sldLayoutId id="2147484299" r:id="rId6"/>
    <p:sldLayoutId id="2147484303" r:id="rId7"/>
    <p:sldLayoutId id="2147484304" r:id="rId8"/>
    <p:sldLayoutId id="2147484305" r:id="rId9"/>
    <p:sldLayoutId id="2147484300" r:id="rId10"/>
    <p:sldLayoutId id="214748430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643438" y="765175"/>
            <a:ext cx="4249737" cy="31686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Биологическая очистка почв,</a:t>
            </a:r>
            <a:b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загрязненных тяжелыми металлами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5072066" y="4286256"/>
            <a:ext cx="3529012" cy="1800225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проекта:</a:t>
            </a:r>
          </a:p>
          <a:p>
            <a:pPr algn="ctr" eaLnBrk="1" hangingPunct="1"/>
            <a:r>
              <a:rPr lang="ru-RU" alt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Неведров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Николай  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8196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6D34DE-97B8-46C9-ACDF-83F284E73F46}" type="slidenum">
              <a:rPr lang="ru-RU" altLang="ru-RU" sz="240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ru-RU" altLang="ru-RU" sz="2400" smtClean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Рисунок 4"/>
          <p:cNvSpPr>
            <a:spLocks noGrp="1" noTextEdit="1"/>
          </p:cNvSpPr>
          <p:nvPr>
            <p:ph type="pic" idx="1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pic>
        <p:nvPicPr>
          <p:cNvPr id="8198" name="Picture 5" descr="C:\Users\Николай\Pictures\Для дисер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603250"/>
            <a:ext cx="360045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C:\Users\Николай\Pictures\Для дисера\KGU_KS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2338" y="3068638"/>
            <a:ext cx="36004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</p:nvPr>
        </p:nvGraphicFramePr>
        <p:xfrm>
          <a:off x="395288" y="1412875"/>
          <a:ext cx="8353425" cy="518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822"/>
                <a:gridCol w="1714789"/>
                <a:gridCol w="2185942"/>
                <a:gridCol w="2107872"/>
              </a:tblGrid>
              <a:tr h="172426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очистки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очистки 1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 почвы  в 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восстановления почвы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Экологическая опасность метода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6" marB="45726"/>
                </a:tc>
              </a:tr>
              <a:tr h="8501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Электро-кинетический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 часа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Безопасен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6" marB="45726"/>
                </a:tc>
              </a:tr>
              <a:tr h="13958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Бесконечно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Приводит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вторичному загрязнению почвы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6" marB="45726"/>
                </a:tc>
              </a:tr>
              <a:tr h="12145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Биологический (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фиторемедиация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18-20,5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15 лет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 чистый метод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6" marB="45726"/>
                </a:tc>
              </a:tr>
            </a:tbl>
          </a:graphicData>
        </a:graphic>
      </p:graphicFrame>
      <p:sp>
        <p:nvSpPr>
          <p:cNvPr id="17437" name="Заголовок 7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024687" cy="6492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ПРЕИМУЩЕСТВА МЕТОДА ОЧИСТКИ</a:t>
            </a:r>
          </a:p>
        </p:txBody>
      </p:sp>
      <p:pic>
        <p:nvPicPr>
          <p:cNvPr id="174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3500438"/>
            <a:ext cx="14398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9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8459788" y="6437313"/>
            <a:ext cx="6842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F8E572-9C1A-4FE2-93F6-523199E1ACEA}" type="slidenum">
              <a:rPr lang="ru-RU" altLang="ru-RU" sz="2000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93027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ПРЯМЫЕ КОНКУРЕНТЫ</a:t>
            </a:r>
          </a:p>
        </p:txBody>
      </p:sp>
      <p:sp>
        <p:nvSpPr>
          <p:cNvPr id="18435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8316913" y="6237288"/>
            <a:ext cx="57626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B5B248-6A0F-44EC-B62A-574AEA3EEFFD}" type="slidenum">
              <a:rPr lang="ru-RU" altLang="ru-RU" sz="2400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1123950"/>
          <a:ext cx="8642351" cy="5049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705"/>
                <a:gridCol w="1944529"/>
                <a:gridCol w="1944529"/>
                <a:gridCol w="2160588"/>
              </a:tblGrid>
              <a:tr h="157525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Фирма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услуги очистки, руб./га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очистки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Выведение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почвы из пользования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3" marB="45713"/>
                </a:tc>
              </a:tr>
              <a:tr h="19201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Биологический факультет Мордовского госуниверситета (Саранск)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20 000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Более 20 лет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Требует полный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вывод почвы из пользования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3" marB="45713"/>
                </a:tc>
              </a:tr>
              <a:tr h="155441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Наша фирма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9 450 </a:t>
                      </a:r>
                    </a:p>
                  </a:txBody>
                  <a:tcPr marL="91455" marR="9145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10 -15 лет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 вывода почв из пользования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3" marB="45713"/>
                </a:tc>
              </a:tr>
            </a:tbl>
          </a:graphicData>
        </a:graphic>
      </p:graphicFrame>
      <p:pic>
        <p:nvPicPr>
          <p:cNvPr id="184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3429000"/>
            <a:ext cx="108044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5A1E40-F1D6-45B1-A8ED-B42CF522AE7B}" type="slidenum">
              <a:rPr lang="ru-RU" altLang="ru-RU" sz="240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altLang="ru-RU" sz="2400" smtClean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024687" cy="503237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БИЗНЕС-МОДЕЛЬ</a:t>
            </a:r>
          </a:p>
        </p:txBody>
      </p:sp>
      <p:grpSp>
        <p:nvGrpSpPr>
          <p:cNvPr id="19460" name="Группа 10"/>
          <p:cNvGrpSpPr>
            <a:grpSpLocks/>
          </p:cNvGrpSpPr>
          <p:nvPr/>
        </p:nvGrpSpPr>
        <p:grpSpPr bwMode="auto">
          <a:xfrm>
            <a:off x="9525" y="1292225"/>
            <a:ext cx="9144000" cy="3024188"/>
            <a:chOff x="0" y="2349500"/>
            <a:chExt cx="9144000" cy="302418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2349500"/>
              <a:ext cx="2698750" cy="30241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Земле-пользователь</a:t>
              </a:r>
              <a:endPara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804025" y="2349500"/>
              <a:ext cx="2339975" cy="30241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Фермер</a:t>
              </a:r>
              <a:endPara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067175" y="2349500"/>
              <a:ext cx="1296988" cy="30241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Фирма</a:t>
              </a:r>
            </a:p>
          </p:txBody>
        </p:sp>
        <p:sp>
          <p:nvSpPr>
            <p:cNvPr id="3" name="Стрелка влево 2"/>
            <p:cNvSpPr/>
            <p:nvPr/>
          </p:nvSpPr>
          <p:spPr>
            <a:xfrm>
              <a:off x="2978150" y="3251200"/>
              <a:ext cx="863600" cy="525463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  <p:sp>
          <p:nvSpPr>
            <p:cNvPr id="4" name="Стрелка вправо 3"/>
            <p:cNvSpPr/>
            <p:nvPr/>
          </p:nvSpPr>
          <p:spPr>
            <a:xfrm>
              <a:off x="2978150" y="2443163"/>
              <a:ext cx="863600" cy="55403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</a:t>
              </a:r>
            </a:p>
          </p:txBody>
        </p:sp>
        <p:sp>
          <p:nvSpPr>
            <p:cNvPr id="5" name="Стрелка вправо 4"/>
            <p:cNvSpPr/>
            <p:nvPr/>
          </p:nvSpPr>
          <p:spPr>
            <a:xfrm>
              <a:off x="2978150" y="4116388"/>
              <a:ext cx="863600" cy="53498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</a:t>
              </a:r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2978150" y="4818063"/>
              <a:ext cx="863600" cy="50641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</p:txBody>
        </p:sp>
        <p:sp>
          <p:nvSpPr>
            <p:cNvPr id="7" name="Стрелка влево 6"/>
            <p:cNvSpPr/>
            <p:nvPr/>
          </p:nvSpPr>
          <p:spPr>
            <a:xfrm>
              <a:off x="5641975" y="2484438"/>
              <a:ext cx="863600" cy="539750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</a:t>
              </a:r>
            </a:p>
          </p:txBody>
        </p:sp>
        <p:sp>
          <p:nvSpPr>
            <p:cNvPr id="8" name="Стрелка вправо 7"/>
            <p:cNvSpPr/>
            <p:nvPr/>
          </p:nvSpPr>
          <p:spPr>
            <a:xfrm>
              <a:off x="5641975" y="3513138"/>
              <a:ext cx="863600" cy="66357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</a:t>
              </a:r>
            </a:p>
          </p:txBody>
        </p:sp>
        <p:sp>
          <p:nvSpPr>
            <p:cNvPr id="10" name="Стрелка влево 9"/>
            <p:cNvSpPr/>
            <p:nvPr/>
          </p:nvSpPr>
          <p:spPr>
            <a:xfrm>
              <a:off x="5641975" y="4784725"/>
              <a:ext cx="863600" cy="506413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</p:txBody>
        </p:sp>
      </p:grpSp>
      <p:sp>
        <p:nvSpPr>
          <p:cNvPr id="19461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 flipH="1">
            <a:off x="8532439" y="6309320"/>
            <a:ext cx="792535" cy="54868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5028C6-280E-4414-87F0-3792E9BF09B7}" type="slidenum">
              <a:rPr lang="ru-RU" altLang="ru-RU" sz="2400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11413" y="5157788"/>
            <a:ext cx="4824412" cy="1008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-загрязнитель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4044950" y="4445000"/>
            <a:ext cx="449263" cy="59531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2" name="Стрелка вверх 1"/>
          <p:cNvSpPr/>
          <p:nvPr/>
        </p:nvSpPr>
        <p:spPr>
          <a:xfrm>
            <a:off x="4567238" y="4432300"/>
            <a:ext cx="422275" cy="581025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22" name="Стрелка вверх 21"/>
          <p:cNvSpPr/>
          <p:nvPr/>
        </p:nvSpPr>
        <p:spPr>
          <a:xfrm>
            <a:off x="5089525" y="4445000"/>
            <a:ext cx="422275" cy="581025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19466" name="Прямоугольник 14"/>
          <p:cNvSpPr>
            <a:spLocks noChangeArrowheads="1"/>
          </p:cNvSpPr>
          <p:nvPr/>
        </p:nvSpPr>
        <p:spPr bwMode="auto">
          <a:xfrm>
            <a:off x="323850" y="5157788"/>
            <a:ext cx="2087563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Б - биомасса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З – заказ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О – оплата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У – услуга</a:t>
            </a:r>
            <a:endParaRPr lang="ru-RU" altLang="ru-RU" sz="2400" i="1">
              <a:latin typeface="Times New Roman" pitchFamily="18" charset="0"/>
              <a:cs typeface="Times New Roman" pitchFamily="18" charset="0"/>
            </a:endParaRPr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6"/>
          <p:cNvSpPr>
            <a:spLocks noGrp="1"/>
          </p:cNvSpPr>
          <p:nvPr>
            <p:ph type="title"/>
          </p:nvPr>
        </p:nvSpPr>
        <p:spPr>
          <a:xfrm>
            <a:off x="220663" y="3573463"/>
            <a:ext cx="4422775" cy="506412"/>
          </a:xfrm>
        </p:spPr>
        <p:txBody>
          <a:bodyPr/>
          <a:lstStyle/>
          <a:p>
            <a:pPr marL="69850" eaLnBrk="1" hangingPunct="1">
              <a:spcBef>
                <a:spcPct val="20000"/>
              </a:spcBef>
            </a:pPr>
            <a:r>
              <a:rPr lang="ru-RU" alt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alt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3. Выявлены растения-гипераккумуляторы ТМ</a:t>
            </a:r>
            <a:br>
              <a:rPr lang="ru-RU" altLang="ru-RU" sz="240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48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508500"/>
            <a:ext cx="4105275" cy="1944688"/>
          </a:xfrm>
          <a:noFill/>
        </p:spPr>
      </p:pic>
      <p:sp>
        <p:nvSpPr>
          <p:cNvPr id="2048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6BC0D4-593B-40A1-8DCF-4BDBD9E47FDF}" type="slidenum">
              <a:rPr lang="ru-RU" altLang="ru-RU" sz="240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altLang="ru-RU" sz="2400" smtClean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 flipH="1">
            <a:off x="8388350" y="6408738"/>
            <a:ext cx="576263" cy="492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066F11-30E4-4F13-8405-1F5F20C31EC6}" type="slidenum">
              <a:rPr lang="ru-RU" altLang="ru-RU" sz="2400" smtClean="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Прямоугольник 1"/>
          <p:cNvSpPr>
            <a:spLocks noChangeArrowheads="1"/>
          </p:cNvSpPr>
          <p:nvPr/>
        </p:nvSpPr>
        <p:spPr bwMode="auto">
          <a:xfrm>
            <a:off x="468313" y="363538"/>
            <a:ext cx="8207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ТЕКУЩИЙ СТАТУС ПРОЕКТА</a:t>
            </a:r>
            <a:endParaRPr lang="ru-RU" altLang="ru-RU" sz="2800"/>
          </a:p>
        </p:txBody>
      </p:sp>
      <p:sp>
        <p:nvSpPr>
          <p:cNvPr id="20487" name="Прямоугольник 2"/>
          <p:cNvSpPr>
            <a:spLocks noChangeArrowheads="1"/>
          </p:cNvSpPr>
          <p:nvPr/>
        </p:nvSpPr>
        <p:spPr bwMode="auto">
          <a:xfrm>
            <a:off x="250825" y="1052513"/>
            <a:ext cx="4537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alt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Разработаны технологии внесения удобрений </a:t>
            </a:r>
            <a:endParaRPr lang="ru-RU" altLang="ru-RU" sz="2400"/>
          </a:p>
        </p:txBody>
      </p:sp>
      <p:sp>
        <p:nvSpPr>
          <p:cNvPr id="20488" name="Прямоугольник 3"/>
          <p:cNvSpPr>
            <a:spLocks noChangeArrowheads="1"/>
          </p:cNvSpPr>
          <p:nvPr/>
        </p:nvSpPr>
        <p:spPr bwMode="auto">
          <a:xfrm>
            <a:off x="4932363" y="1052513"/>
            <a:ext cx="403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2. Разработана модель биологической очистки почв;</a:t>
            </a:r>
            <a:br>
              <a:rPr lang="ru-RU" altLang="ru-RU" sz="240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/>
          </a:p>
        </p:txBody>
      </p:sp>
      <p:sp>
        <p:nvSpPr>
          <p:cNvPr id="20489" name="Прямоугольник 4"/>
          <p:cNvSpPr>
            <a:spLocks noChangeArrowheads="1"/>
          </p:cNvSpPr>
          <p:nvPr/>
        </p:nvSpPr>
        <p:spPr bwMode="auto">
          <a:xfrm>
            <a:off x="4932363" y="2565400"/>
            <a:ext cx="4032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3E3D2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>
              <a:solidFill>
                <a:srgbClr val="3E3D2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>
              <a:solidFill>
                <a:srgbClr val="3E3D2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>
              <a:solidFill>
                <a:srgbClr val="3E3D2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4. Заявка на полезную модель</a:t>
            </a:r>
            <a:br>
              <a:rPr lang="ru-RU" altLang="ru-RU" sz="240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/>
          </a:p>
        </p:txBody>
      </p:sp>
      <p:pic>
        <p:nvPicPr>
          <p:cNvPr id="204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508500"/>
            <a:ext cx="38877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8" descr="http://ccr.ru/files/ngp/ngp-13/ngp-13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9350" y="1884363"/>
            <a:ext cx="38608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9" descr="C:\Users\Николай\Pictures\Для дисера\214170-fertiliser_urea_farming_agriculturePHOTOSTOCK-1311224459-803-640x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4363"/>
            <a:ext cx="41052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49225" y="573088"/>
          <a:ext cx="8856663" cy="5834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9385"/>
                <a:gridCol w="1348310"/>
                <a:gridCol w="1178919"/>
                <a:gridCol w="1220049"/>
              </a:tblGrid>
              <a:tr h="822976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 в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рублях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реализации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1" marB="45711"/>
                </a:tc>
              </a:tr>
              <a:tr h="667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1-й 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2-й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</a:tr>
              <a:tr h="830337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карты  загрязненных почв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</a:tr>
              <a:tr h="822976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 растений -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фиторемедиаторов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2" marR="91442" marT="45713" marB="45713"/>
                </a:tc>
              </a:tr>
              <a:tr h="827704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Отработка методики очистки почв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210 000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 marT="45713" marB="4571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22976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базы данных 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свойств  почв обедненных цинком и медью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 marT="45713" marB="4571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82636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юридического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 marT="45713" marB="4571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460 000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месяца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5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70BAB9-541A-406D-929F-AA775C7F0B1C}" type="slidenum">
              <a:rPr lang="ru-RU" altLang="ru-RU" sz="240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altLang="ru-RU" sz="2400" smtClean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53" name="Заголовок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024687" cy="504825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КАЛЕНДАРНЫЙ ПЛАН ПРОЕКТА </a:t>
            </a:r>
            <a:r>
              <a:rPr lang="ru-RU" alt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54" name="Прямоугольник 1"/>
          <p:cNvSpPr>
            <a:spLocks noChangeArrowheads="1"/>
          </p:cNvSpPr>
          <p:nvPr/>
        </p:nvSpPr>
        <p:spPr bwMode="auto">
          <a:xfrm>
            <a:off x="179388" y="6457950"/>
            <a:ext cx="8351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i="1" u="sng">
                <a:latin typeface="Times New Roman" pitchFamily="18" charset="0"/>
                <a:cs typeface="Times New Roman" pitchFamily="18" charset="0"/>
              </a:rPr>
              <a:t>60 тыс. рублей финансируется из гранта Президента  МК-2293.2013.4</a:t>
            </a:r>
            <a:r>
              <a:rPr lang="ru-RU" altLang="ru-RU" u="sng"/>
              <a:t>. </a:t>
            </a:r>
          </a:p>
        </p:txBody>
      </p:sp>
      <p:sp>
        <p:nvSpPr>
          <p:cNvPr id="21555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 flipH="1">
            <a:off x="8459788" y="6350000"/>
            <a:ext cx="57626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Объект 5"/>
          <p:cNvSpPr>
            <a:spLocks noGrp="1"/>
          </p:cNvSpPr>
          <p:nvPr>
            <p:ph idx="1"/>
          </p:nvPr>
        </p:nvSpPr>
        <p:spPr>
          <a:xfrm>
            <a:off x="3492500" y="3644900"/>
            <a:ext cx="5068888" cy="2808288"/>
          </a:xfrm>
        </p:spPr>
        <p:txBody>
          <a:bodyPr rtlCol="0">
            <a:normAutofit/>
          </a:bodyPr>
          <a:lstStyle/>
          <a:p>
            <a:pPr marL="6985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Белоконь Артем  </a:t>
            </a:r>
            <a:r>
              <a:rPr lang="ru-RU" alt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специалист эколог, магистр экология и природопользование, аспирант 1-го курса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егиональный лидер всероссийского движения «ЭКА»;</a:t>
            </a:r>
          </a:p>
          <a:p>
            <a:pPr marL="274320" indent="-274320" algn="just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 международных конференции;</a:t>
            </a:r>
          </a:p>
          <a:p>
            <a:pPr marL="274320" indent="-274320" algn="just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организатор акций массового сбора мусора в г. Курске.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34F320-55E2-405E-80BC-1762A1A9AD96}" type="slidenum">
              <a:rPr lang="ru-RU" altLang="ru-RU" sz="240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altLang="ru-RU" sz="2400" smtClean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024688" cy="360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ПРОЕКТА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052513"/>
            <a:ext cx="22320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48038" y="1052513"/>
            <a:ext cx="532765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Неведров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специалист биолог, аспирант 3-го курса 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3-х лет разрабатывает модели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детоксикации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почв, загрязненных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ТМ;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15-ти публикаций, в т.ч. в ведущих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заявленной теме;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конференций. </a:t>
            </a:r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789363"/>
            <a:ext cx="22320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8388350" y="6249988"/>
            <a:ext cx="7556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71BBEA-712B-438E-BAAF-A5D9AB7E74C1}" type="slidenum">
              <a:rPr lang="ru-RU" altLang="ru-RU" sz="2400" smtClean="0"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865188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ФИНАНСОВЫЕ ПОКАЗАТЕЛИ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8460432" y="6309321"/>
            <a:ext cx="487983" cy="216024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4D1ADF-B8A0-480E-A6E8-7CA02C465869}" type="slidenum">
              <a:rPr lang="ru-RU" altLang="ru-RU" sz="2000" smtClean="0"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1557338"/>
          <a:ext cx="8642351" cy="424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678"/>
                <a:gridCol w="906053"/>
                <a:gridCol w="975749"/>
                <a:gridCol w="948579"/>
                <a:gridCol w="973048"/>
                <a:gridCol w="1234622"/>
                <a:gridCol w="1234622"/>
              </a:tblGrid>
              <a:tr h="49325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Очистка, годы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Удобрения, годы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325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5136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Себестоимость, руб.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6 850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7 037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7 170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7 750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8 120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5414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Цена, руб.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9 453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9 711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9 894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9 920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10 393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11 136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052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Продажи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1455" marR="91455" marT="45717" marB="4571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3561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Прибыль, </a:t>
                      </a: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8,045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10,356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17" marB="45717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987425" y="260350"/>
            <a:ext cx="7024688" cy="431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РИСКИ ПРОЕКТА</a:t>
            </a:r>
          </a:p>
        </p:txBody>
      </p:sp>
      <p:sp>
        <p:nvSpPr>
          <p:cNvPr id="24579" name="Номер слайда 4"/>
          <p:cNvSpPr>
            <a:spLocks noGrp="1"/>
          </p:cNvSpPr>
          <p:nvPr>
            <p:ph type="sldNum" sz="quarter" idx="17"/>
          </p:nvPr>
        </p:nvSpPr>
        <p:spPr bwMode="auto">
          <a:xfrm>
            <a:off x="8604250" y="6524625"/>
            <a:ext cx="539750" cy="24606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2C69CE-D807-4B96-97C9-8E4F1E3BC652}" type="slidenum">
              <a:rPr lang="ru-RU" altLang="ru-RU" sz="2400" smtClean="0"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5100" y="661988"/>
            <a:ext cx="4119563" cy="6794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Неблагоприятные погодные условия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363" y="661988"/>
            <a:ext cx="4032250" cy="6794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Некачественные семена</a:t>
            </a:r>
          </a:p>
        </p:txBody>
      </p:sp>
      <p:sp>
        <p:nvSpPr>
          <p:cNvPr id="24582" name="Прямоугольник 8"/>
          <p:cNvSpPr>
            <a:spLocks noChangeArrowheads="1"/>
          </p:cNvSpPr>
          <p:nvPr/>
        </p:nvSpPr>
        <p:spPr bwMode="auto">
          <a:xfrm>
            <a:off x="2459038" y="3192463"/>
            <a:ext cx="47767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Варианты устранения рисков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863" y="3841750"/>
            <a:ext cx="4119562" cy="7191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неприхотливых растений-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гипераккумуляторов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67288" y="3833813"/>
            <a:ext cx="4033837" cy="7096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проверка семян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1776413" y="3192463"/>
            <a:ext cx="682625" cy="64135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6" name="Picture 12" descr="http://www.uprobrbkmr.ru/New_2014/1327021206_images_117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341438"/>
            <a:ext cx="4119563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4" descr="http://im4-tub-ru.yandex.net/i?id=132195835-6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560888"/>
            <a:ext cx="3960813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>
            <a:off x="6853238" y="3200400"/>
            <a:ext cx="681037" cy="64135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9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5100" y="4560888"/>
            <a:ext cx="4119563" cy="1963737"/>
          </a:xfrm>
          <a:noFill/>
        </p:spPr>
      </p:pic>
      <p:pic>
        <p:nvPicPr>
          <p:cNvPr id="24590" name="Picture 16" descr="http://im2-tub-ru.yandex.net/i?id=129135727-0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1341438"/>
            <a:ext cx="3960813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1925" y="3716338"/>
            <a:ext cx="6288088" cy="2409825"/>
          </a:xfrm>
          <a:noFill/>
        </p:spPr>
      </p:pic>
      <p:sp>
        <p:nvSpPr>
          <p:cNvPr id="2560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2D37BA-34E2-481E-9629-0FF5D3E0495B}" type="slidenum">
              <a:rPr lang="ru-RU" altLang="ru-RU" sz="240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altLang="ru-RU" sz="2400" smtClean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1439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b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Неведров</a:t>
            </a:r>
            <a:r>
              <a:rPr lang="ru-RU" alt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Николай </a:t>
            </a:r>
            <a:r>
              <a:rPr lang="ru-RU" alt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аспирант кафедры общей биологии и экологии КГУ</a:t>
            </a:r>
            <a:br>
              <a:rPr lang="ru-RU" alt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89202635354</a:t>
            </a:r>
            <a:br>
              <a:rPr lang="ru-RU" alt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ru-RU" alt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9202635354@mail.ru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395288" y="548679"/>
            <a:ext cx="8135937" cy="1367433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1.Отработка технологии биологической очистки почв, загрязненных тяжелыми металлами, для оказания услуг землепользователям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19" name="Номер слайда 4"/>
          <p:cNvSpPr>
            <a:spLocks noGrp="1"/>
          </p:cNvSpPr>
          <p:nvPr>
            <p:ph type="sldNum" sz="quarter" idx="17"/>
          </p:nvPr>
        </p:nvSpPr>
        <p:spPr bwMode="auto">
          <a:xfrm>
            <a:off x="539552" y="6021288"/>
            <a:ext cx="7602736" cy="570061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Создание предприятия по оказанию услуг землепользователям</a:t>
            </a:r>
          </a:p>
        </p:txBody>
      </p:sp>
      <p:pic>
        <p:nvPicPr>
          <p:cNvPr id="9220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576" y="1692522"/>
            <a:ext cx="3290962" cy="1806328"/>
          </a:xfrm>
        </p:spPr>
      </p:pic>
      <p:pic>
        <p:nvPicPr>
          <p:cNvPr id="9221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528" y="4293096"/>
            <a:ext cx="3667125" cy="1728787"/>
          </a:xfrm>
        </p:spPr>
      </p:pic>
      <p:pic>
        <p:nvPicPr>
          <p:cNvPr id="9222" name="Picture 8" descr="C:\Users\Николай\Pictures\Для дисера\Karta_gorodov_Kurskoj_oblasty-600x3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05064"/>
            <a:ext cx="38862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с вырезом 1"/>
          <p:cNvSpPr/>
          <p:nvPr/>
        </p:nvSpPr>
        <p:spPr>
          <a:xfrm>
            <a:off x="4165600" y="4695825"/>
            <a:ext cx="503238" cy="360363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4" name="Picture 7" descr="C:\Users\Николай\Pictures\Для дисера\кАНАДА ФИТОРЕМЕДИАЦ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1713" y="1654140"/>
            <a:ext cx="3648719" cy="18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с вырезом 2"/>
          <p:cNvSpPr/>
          <p:nvPr/>
        </p:nvSpPr>
        <p:spPr>
          <a:xfrm>
            <a:off x="4144963" y="2328863"/>
            <a:ext cx="504825" cy="325437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6" name="Прямоугольник 3"/>
          <p:cNvSpPr>
            <a:spLocks noChangeArrowheads="1"/>
          </p:cNvSpPr>
          <p:nvPr/>
        </p:nvSpPr>
        <p:spPr bwMode="auto">
          <a:xfrm>
            <a:off x="395288" y="3532188"/>
            <a:ext cx="8424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2. Создание региональной карты загрязненных тяжелыми металлами 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почв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Нижний колонтитул 3"/>
          <p:cNvSpPr>
            <a:spLocks noGrp="1"/>
          </p:cNvSpPr>
          <p:nvPr>
            <p:ph type="ftr" sz="quarter" idx="16"/>
          </p:nvPr>
        </p:nvSpPr>
        <p:spPr bwMode="auto">
          <a:xfrm>
            <a:off x="8604447" y="6249989"/>
            <a:ext cx="431603" cy="27535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3DF58B-E91C-4B2E-8E5D-83F280C18834}" type="slidenum"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alt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43608" y="188640"/>
            <a:ext cx="70246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</a:t>
            </a:r>
            <a:r>
              <a:rPr kumimoji="0" lang="ru-RU" altLang="ru-RU" sz="2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ПРОЕКТА</a:t>
            </a:r>
            <a:endParaRPr kumimoji="0" lang="ru-RU" alt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B45295-EB5D-42BB-B1E8-902599FA5DD8}" type="slidenum">
              <a:rPr lang="ru-RU" altLang="ru-RU" sz="240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altLang="ru-RU" sz="2400" smtClean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24687" cy="431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pic>
        <p:nvPicPr>
          <p:cNvPr id="10244" name="Picture 5" descr="C:\Users\Николай\Pictures\Для дисера\14_01_03_land-pol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9625" y="4365625"/>
            <a:ext cx="2562225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2013" y="4365625"/>
            <a:ext cx="2657475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8" descr="C:\Users\Николай\Pictures\Для дисера\c41a5ec236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650" y="4365625"/>
            <a:ext cx="284797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320675" y="1196975"/>
            <a:ext cx="2736850" cy="2016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металлы с выбросами промышленности и автотранспорта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132138" y="1963738"/>
            <a:ext cx="288925" cy="431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1063" y="1196975"/>
            <a:ext cx="2085975" cy="2016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почвы и растений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5557838" y="1989138"/>
            <a:ext cx="288925" cy="431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11850" y="1196975"/>
            <a:ext cx="2836863" cy="2016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животных и человека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450" y="3573463"/>
            <a:ext cx="6840538" cy="6477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грунтовых вод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284663" y="3213100"/>
            <a:ext cx="358775" cy="36036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7092950" y="3213100"/>
            <a:ext cx="358775" cy="360363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5" name="Нижний колонтитул 9"/>
          <p:cNvSpPr>
            <a:spLocks noGrp="1"/>
          </p:cNvSpPr>
          <p:nvPr>
            <p:ph type="ftr" sz="quarter" idx="11"/>
          </p:nvPr>
        </p:nvSpPr>
        <p:spPr bwMode="auto">
          <a:xfrm>
            <a:off x="8599488" y="6484938"/>
            <a:ext cx="62388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14BF5B-2318-44D9-A0EB-ED051D1CA16A}" type="slidenum">
              <a:rPr lang="ru-RU" altLang="ru-RU" sz="2400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2133600"/>
            <a:ext cx="6965950" cy="3887788"/>
          </a:xfrm>
        </p:spPr>
      </p:pic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8F7D9C-4209-4334-AD32-1E26677FFF2F}" type="slidenum">
              <a:rPr lang="ru-RU" altLang="ru-RU" sz="240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altLang="ru-RU" sz="2400" smtClean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24687" cy="230505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ПРОБЛЕМЫ </a:t>
            </a:r>
            <a:r>
              <a:rPr lang="ru-RU" alt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Фиторемедиация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перспективный, недорогой и экологически чистый метод очистки почвы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8154028" y="6129300"/>
            <a:ext cx="504056" cy="50405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1272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8658225" y="6450013"/>
            <a:ext cx="4857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BDCEAE-6C7C-4232-8E4C-9F746DCE3872}" type="slidenum">
              <a:rPr lang="ru-RU" altLang="ru-RU" sz="2400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989138"/>
            <a:ext cx="8497888" cy="3816350"/>
          </a:xfrm>
        </p:spPr>
      </p:pic>
      <p:sp>
        <p:nvSpPr>
          <p:cNvPr id="1229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080F68-156B-4FF5-8CC5-6E278EF51D6D}" type="slidenum">
              <a:rPr lang="ru-RU" altLang="ru-RU" sz="240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altLang="ru-RU" sz="2400" smtClean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Заголовок 9"/>
          <p:cNvSpPr>
            <a:spLocks noGrp="1"/>
          </p:cNvSpPr>
          <p:nvPr>
            <p:ph type="title"/>
          </p:nvPr>
        </p:nvSpPr>
        <p:spPr>
          <a:xfrm>
            <a:off x="683568" y="332657"/>
            <a:ext cx="8065145" cy="165648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России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16 %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почв загрязнены тяжелыми металлами. </a:t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Курской области площадь пахотных земель с низким уровнем цинка - 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87,3 %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дефицитом меди -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58,1%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Прямоугольник 1"/>
          <p:cNvSpPr>
            <a:spLocks noChangeArrowheads="1"/>
          </p:cNvSpPr>
          <p:nvPr/>
        </p:nvSpPr>
        <p:spPr bwMode="auto">
          <a:xfrm>
            <a:off x="450850" y="5805488"/>
            <a:ext cx="8694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(Отмечены 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с высоким и средним содержанием </a:t>
            </a:r>
            <a:r>
              <a:rPr lang="ru-RU" altLang="ru-RU" sz="20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цинка</a:t>
            </a: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</a:t>
            </a: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, остальные почвы испытывают дефицит этих металлов).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8172400" y="6269038"/>
            <a:ext cx="576064" cy="488950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7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8748713" y="6451600"/>
            <a:ext cx="39528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7F72CD-ABDE-4EC1-B37C-5FCD8402E4E7}" type="slidenum">
              <a:rPr lang="ru-RU" altLang="ru-RU" sz="2400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060575"/>
            <a:ext cx="3952875" cy="4321175"/>
          </a:xfrm>
        </p:spPr>
      </p:pic>
      <p:sp>
        <p:nvSpPr>
          <p:cNvPr id="1331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2E228C-5DBD-48C0-B049-CD6B8ADA3955}" type="slidenum">
              <a:rPr lang="ru-RU" altLang="ru-RU" sz="240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altLang="ru-RU" sz="2400" smtClean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Заголовок 2"/>
          <p:cNvSpPr>
            <a:spLocks noGrp="1"/>
          </p:cNvSpPr>
          <p:nvPr>
            <p:ph type="title"/>
          </p:nvPr>
        </p:nvSpPr>
        <p:spPr>
          <a:xfrm>
            <a:off x="395288" y="620713"/>
            <a:ext cx="8353425" cy="1008062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Утилизация отработанных растений-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гипераккумуляторов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цинка и меди для восстановления обедненных почв </a:t>
            </a:r>
          </a:p>
        </p:txBody>
      </p:sp>
      <p:pic>
        <p:nvPicPr>
          <p:cNvPr id="13317" name="Picture 5" descr="C:\Users\Николай\Pictures\Для дисера\Sprawa biomasy u minis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060575"/>
            <a:ext cx="3333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1"/>
          <p:cNvSpPr/>
          <p:nvPr/>
        </p:nvSpPr>
        <p:spPr>
          <a:xfrm>
            <a:off x="3995738" y="3789363"/>
            <a:ext cx="863600" cy="57626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8532813" y="6418263"/>
            <a:ext cx="61118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9D2084-BBA7-40DD-B913-7B2F1B4B1766}" type="slidenum">
              <a:rPr lang="ru-RU" altLang="ru-RU" sz="2400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25F853-DDE0-4103-9257-856F8ABFFEE9}" type="slidenum">
              <a:rPr lang="ru-RU" altLang="ru-RU" sz="240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altLang="ru-RU" sz="2400" smtClean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177925" y="333375"/>
            <a:ext cx="7024688" cy="569913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893763"/>
            <a:ext cx="3708400" cy="7683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Высадка семян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967163" y="2381250"/>
            <a:ext cx="723900" cy="50482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3962400" y="5337175"/>
            <a:ext cx="723900" cy="50323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32350" y="893763"/>
            <a:ext cx="3843338" cy="7683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Контроль за растениями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1238" y="3716338"/>
            <a:ext cx="3843337" cy="7191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Укос биомассы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813" y="3716338"/>
            <a:ext cx="3708400" cy="7191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4.Утилизация. </a:t>
            </a:r>
          </a:p>
        </p:txBody>
      </p:sp>
      <p:sp>
        <p:nvSpPr>
          <p:cNvPr id="14346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8604250" y="6492875"/>
            <a:ext cx="5397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C83133-F255-4BE3-9297-EACB4123ECF4}" type="slidenum">
              <a:rPr lang="ru-RU" altLang="ru-RU" sz="2400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7" name="Picture 13" descr="http://fedpress.ru/sites/fedpress/files/evgesha/news/pose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62113"/>
            <a:ext cx="3708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гнутая вправо стрелка 6"/>
          <p:cNvSpPr/>
          <p:nvPr/>
        </p:nvSpPr>
        <p:spPr>
          <a:xfrm>
            <a:off x="8667750" y="2563813"/>
            <a:ext cx="503238" cy="3024187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349" name="Picture 15" descr="http://cdn.smolcity.ru/upload/iblock/a75/fgu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2350" y="1647825"/>
            <a:ext cx="3806825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7" descr="http://www.glavagro.ru/tovar_images/2540_1_o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1238" y="4435475"/>
            <a:ext cx="3817937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21" descr="http://im6-tub-ru.yandex.net/i?id=273409692-36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13" y="4435475"/>
            <a:ext cx="37084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2BC4EB-1D51-44DE-855D-ABA0EB9E89D2}" type="slidenum">
              <a:rPr lang="ru-RU" altLang="ru-RU" sz="200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altLang="ru-RU" sz="2000" smtClean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024687" cy="576262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</a:p>
        </p:txBody>
      </p:sp>
      <p:pic>
        <p:nvPicPr>
          <p:cNvPr id="15364" name="Picture 3" descr="C:\Users\Николай\Pictures\Для дисера\640.1_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357563"/>
            <a:ext cx="4105275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3357563"/>
            <a:ext cx="3937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6" name="Прямоугольник 2"/>
          <p:cNvSpPr>
            <a:spLocks noChangeArrowheads="1"/>
          </p:cNvSpPr>
          <p:nvPr/>
        </p:nvSpPr>
        <p:spPr bwMode="auto">
          <a:xfrm>
            <a:off x="2471738" y="1000125"/>
            <a:ext cx="5119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Оказание землепользователям услуг:</a:t>
            </a:r>
            <a:r>
              <a:rPr lang="ru-RU" altLang="ru-RU" sz="2400"/>
              <a:t> </a:t>
            </a:r>
          </a:p>
        </p:txBody>
      </p:sp>
      <p:sp>
        <p:nvSpPr>
          <p:cNvPr id="15367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8532813" y="6470650"/>
            <a:ext cx="61118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47010D-274C-4E00-9467-252AC9FB19D2}" type="slidenum">
              <a:rPr lang="ru-RU" altLang="ru-RU" sz="2400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3200" y="1462088"/>
            <a:ext cx="3937000" cy="1800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Очистка почв от загрязнений тяжелыми металлами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59338" y="1462088"/>
            <a:ext cx="4105275" cy="1800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Обогащение пахотных почв микроэлементами цинком и медью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024687" cy="53022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ПОТРЕБИТЕЛИ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4" y="947738"/>
            <a:ext cx="2953024" cy="2241550"/>
          </a:xfrm>
          <a:prstGeom prst="roundRect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Землепользователи,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чьи почвы нуждаются в очистке </a:t>
            </a:r>
          </a:p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тыс.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7" descr="http://agro.st/upload/iblock/8a4/sotrudn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56992"/>
            <a:ext cx="27368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227763" y="947738"/>
            <a:ext cx="2736850" cy="22415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Фермеры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чьи почвы  нуждаются в обогащении цинком и медью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 млн. га</a:t>
            </a:r>
          </a:p>
        </p:txBody>
      </p:sp>
      <p:sp>
        <p:nvSpPr>
          <p:cNvPr id="1639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8604250" y="6669088"/>
            <a:ext cx="511175" cy="1285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9EEED4-EF5D-42F7-A19E-42614F711785}" type="slidenum">
              <a:rPr lang="ru-RU" altLang="ru-RU" sz="2000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1" name="Picture 9" descr="http://www.shot.ru/photo/8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356992"/>
            <a:ext cx="26654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http://argumenti.ru/images/preview/arhnews/ef2bb8da54b08973811419f792bd82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2592834" cy="307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3382962" y="908720"/>
            <a:ext cx="2808288" cy="22415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предприятия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виновники загрязнения почв </a:t>
            </a:r>
          </a:p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тыс.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1832</TotalTime>
  <Words>567</Words>
  <Application>Microsoft Office PowerPoint</Application>
  <PresentationFormat>Экран (4:3)</PresentationFormat>
  <Paragraphs>199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Биологическая очистка почв,  загрязненных тяжелыми металлами</vt:lpstr>
      <vt:lpstr> 1.Отработка технологии биологической очистки почв, загрязненных тяжелыми металлами, для оказания услуг землепользователям   </vt:lpstr>
      <vt:lpstr> ПРОБЛЕМА</vt:lpstr>
      <vt:lpstr>РЕШЕНИЕ ПРОБЛЕМЫ   Фиторемедиация - перспективный, недорогой и экологически чистый метод очистки почвы    </vt:lpstr>
      <vt:lpstr>В России 16 % почв загрязнены тяжелыми металлами.  В Курской области площадь пахотных земель с низким уровнем цинка -  87,3 %, с дефицитом меди - 58,1%.</vt:lpstr>
      <vt:lpstr>Утилизация отработанных растений- гипераккумуляторов цинка и меди для восстановления обедненных почв </vt:lpstr>
      <vt:lpstr>ТЕХНОЛОГИЯ</vt:lpstr>
      <vt:lpstr>УСЛУГИ</vt:lpstr>
      <vt:lpstr>ПОТРЕБИТЕЛИ</vt:lpstr>
      <vt:lpstr> ПРЕИМУЩЕСТВА МЕТОДА ОЧИСТКИ</vt:lpstr>
      <vt:lpstr>ПРЯМЫЕ КОНКУРЕНТЫ</vt:lpstr>
      <vt:lpstr>БИЗНЕС-МОДЕЛЬ</vt:lpstr>
      <vt:lpstr>             3. Выявлены растения-гипераккумуляторы ТМ      </vt:lpstr>
      <vt:lpstr>КАЛЕНДАРНЫЙ ПЛАН ПРОЕКТА  </vt:lpstr>
      <vt:lpstr>КОМАНДА ПРОЕКТА</vt:lpstr>
      <vt:lpstr>ПЛАНИРУЕМЫЕ ФИНАНСОВЫЕ ПОКАЗАТЕЛИ</vt:lpstr>
      <vt:lpstr>РИСКИ ПРОЕКТА</vt:lpstr>
      <vt:lpstr>   СПАСИБО ЗА ВНИМАНИЕ!   Неведров Николай – аспирант кафедры общей биологии и экологии КГУ тел. 89202635354 е-mail: 9202635354@mail.ru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Очистка загрязненных цинком почв Курской области методом фиторемедиации</dc:title>
  <dc:creator>Николай</dc:creator>
  <cp:lastModifiedBy>Игорь</cp:lastModifiedBy>
  <cp:revision>204</cp:revision>
  <dcterms:created xsi:type="dcterms:W3CDTF">2013-12-07T09:55:26Z</dcterms:created>
  <dcterms:modified xsi:type="dcterms:W3CDTF">2014-05-28T12:58:22Z</dcterms:modified>
</cp:coreProperties>
</file>