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90" r:id="rId6"/>
    <p:sldId id="260" r:id="rId7"/>
    <p:sldId id="263" r:id="rId8"/>
    <p:sldId id="291" r:id="rId9"/>
    <p:sldId id="266" r:id="rId10"/>
    <p:sldId id="292" r:id="rId11"/>
    <p:sldId id="288" r:id="rId12"/>
    <p:sldId id="293" r:id="rId13"/>
    <p:sldId id="274" r:id="rId14"/>
    <p:sldId id="275" r:id="rId15"/>
    <p:sldId id="295" r:id="rId16"/>
    <p:sldId id="278" r:id="rId17"/>
    <p:sldId id="281" r:id="rId18"/>
    <p:sldId id="280" r:id="rId19"/>
    <p:sldId id="282" r:id="rId20"/>
    <p:sldId id="296" r:id="rId21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896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793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689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586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448316" algn="l" defTabSz="9793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937979" algn="l" defTabSz="9793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427643" algn="l" defTabSz="9793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917306" algn="l" defTabSz="9793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8000"/>
    <a:srgbClr val="009900"/>
    <a:srgbClr val="0000FF"/>
    <a:srgbClr val="FFCC66"/>
    <a:srgbClr val="FFFF66"/>
    <a:srgbClr val="422C16"/>
    <a:srgbClr val="0C788E"/>
    <a:srgbClr val="006666"/>
    <a:srgbClr val="0099CC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92" d="100"/>
          <a:sy n="92" d="100"/>
        </p:scale>
        <p:origin x="-68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E7EB3-D9E8-4E45-B603-E8CCD20B3024}" type="doc">
      <dgm:prSet loTypeId="urn:microsoft.com/office/officeart/2005/8/layout/arrow2" loCatId="process" qsTypeId="urn:microsoft.com/office/officeart/2005/8/quickstyle/3d3" qsCatId="3D" csTypeId="urn:microsoft.com/office/officeart/2005/8/colors/accent4_4" csCatId="accent4" phldr="1"/>
      <dgm:spPr/>
    </dgm:pt>
    <dgm:pt modelId="{A810CDB4-B093-45A0-AF49-7A5F1DEB4A28}">
      <dgm:prSet phldrT="[Текст]" custT="1"/>
      <dgm:spPr/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       </a:t>
          </a:r>
          <a:r>
            <a:rPr lang="ru-RU" sz="1700" b="0" i="1" dirty="0" smtClean="0">
              <a:latin typeface="Bookman Old Style" pitchFamily="18" charset="0"/>
            </a:rPr>
            <a:t>Интенсивное развитие научных разработок по модификации структуры и свойств </a:t>
          </a:r>
          <a:r>
            <a:rPr lang="ru-RU" sz="1700" b="0" i="1" dirty="0" smtClean="0">
              <a:latin typeface="Bookman Old Style" pitchFamily="18" charset="0"/>
            </a:rPr>
            <a:t>декоративных мелкозернистых бетонов </a:t>
          </a:r>
          <a:r>
            <a:rPr lang="ru-RU" sz="1700" b="0" i="1" dirty="0" err="1" smtClean="0">
              <a:latin typeface="Bookman Old Style" pitchFamily="18" charset="0"/>
            </a:rPr>
            <a:t>нанодисперсными</a:t>
          </a:r>
          <a:r>
            <a:rPr lang="ru-RU" sz="1700" b="0" i="1" dirty="0" smtClean="0">
              <a:latin typeface="Bookman Old Style" pitchFamily="18" charset="0"/>
            </a:rPr>
            <a:t> порошками</a:t>
          </a:r>
          <a:endParaRPr lang="ru-RU" sz="1700" b="0" i="1" dirty="0">
            <a:latin typeface="Bookman Old Style" pitchFamily="18" charset="0"/>
            <a:ea typeface="Arial Unicode MS" pitchFamily="34" charset="-128"/>
            <a:cs typeface="Arial" pitchFamily="34" charset="0"/>
          </a:endParaRPr>
        </a:p>
      </dgm:t>
    </dgm:pt>
    <dgm:pt modelId="{E821E253-5196-4145-B196-38F790F6704D}" type="parTrans" cxnId="{AE0DA763-CE49-487A-85C8-1360AEC47C73}">
      <dgm:prSet/>
      <dgm:spPr/>
      <dgm:t>
        <a:bodyPr/>
        <a:lstStyle/>
        <a:p>
          <a:endParaRPr lang="ru-RU"/>
        </a:p>
      </dgm:t>
    </dgm:pt>
    <dgm:pt modelId="{FD03FAC6-517F-42DD-AEC8-D78DAF1FE7A4}" type="sibTrans" cxnId="{AE0DA763-CE49-487A-85C8-1360AEC47C73}">
      <dgm:prSet/>
      <dgm:spPr/>
      <dgm:t>
        <a:bodyPr/>
        <a:lstStyle/>
        <a:p>
          <a:endParaRPr lang="ru-RU"/>
        </a:p>
      </dgm:t>
    </dgm:pt>
    <dgm:pt modelId="{DFA17B9A-679D-4375-8B41-0CF39F912D7B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700" b="0" i="1" dirty="0" smtClean="0">
              <a:latin typeface="Bookman Old Style" pitchFamily="18" charset="0"/>
              <a:cs typeface="Arial" pitchFamily="34" charset="0"/>
            </a:rPr>
            <a:t>Программа минимизации материальных, энергетических и трудовых затрат при производстве строительных материалов</a:t>
          </a:r>
          <a:endParaRPr lang="ru-RU" sz="1700" b="0" i="1" dirty="0">
            <a:latin typeface="Bookman Old Style" pitchFamily="18" charset="0"/>
            <a:cs typeface="Arial" pitchFamily="34" charset="0"/>
          </a:endParaRPr>
        </a:p>
      </dgm:t>
    </dgm:pt>
    <dgm:pt modelId="{332A2CF6-FD4A-446E-BB28-EFE46CE87E39}" type="parTrans" cxnId="{84CD4545-5116-479E-AFAB-22D629F193BE}">
      <dgm:prSet/>
      <dgm:spPr/>
      <dgm:t>
        <a:bodyPr/>
        <a:lstStyle/>
        <a:p>
          <a:endParaRPr lang="ru-RU"/>
        </a:p>
      </dgm:t>
    </dgm:pt>
    <dgm:pt modelId="{8C716F69-DEB7-43E0-8F8B-A3D7897054BC}" type="sibTrans" cxnId="{84CD4545-5116-479E-AFAB-22D629F193BE}">
      <dgm:prSet/>
      <dgm:spPr/>
      <dgm:t>
        <a:bodyPr/>
        <a:lstStyle/>
        <a:p>
          <a:endParaRPr lang="ru-RU"/>
        </a:p>
      </dgm:t>
    </dgm:pt>
    <dgm:pt modelId="{4F4BAA23-C5B7-44A2-987A-5D2892F7CE9F}" type="pres">
      <dgm:prSet presAssocID="{7E8E7EB3-D9E8-4E45-B603-E8CCD20B3024}" presName="arrowDiagram" presStyleCnt="0">
        <dgm:presLayoutVars>
          <dgm:chMax val="5"/>
          <dgm:dir/>
          <dgm:resizeHandles val="exact"/>
        </dgm:presLayoutVars>
      </dgm:prSet>
      <dgm:spPr/>
    </dgm:pt>
    <dgm:pt modelId="{09CA9EC7-F428-4791-A539-5B24EBF321E6}" type="pres">
      <dgm:prSet presAssocID="{7E8E7EB3-D9E8-4E45-B603-E8CCD20B3024}" presName="arrow" presStyleLbl="bgShp" presStyleIdx="0" presStyleCnt="1" custScaleX="125000" custLinFactNeighborX="978" custLinFactNeighborY="5455"/>
      <dgm:spPr>
        <a:solidFill>
          <a:srgbClr val="92D050"/>
        </a:solidFill>
      </dgm:spPr>
    </dgm:pt>
    <dgm:pt modelId="{0842E6A8-185D-4E9D-82A1-546AC244EA28}" type="pres">
      <dgm:prSet presAssocID="{7E8E7EB3-D9E8-4E45-B603-E8CCD20B3024}" presName="arrowDiagram2" presStyleCnt="0"/>
      <dgm:spPr/>
    </dgm:pt>
    <dgm:pt modelId="{D86FED87-6DCC-447A-87F7-10B59D47F685}" type="pres">
      <dgm:prSet presAssocID="{A810CDB4-B093-45A0-AF49-7A5F1DEB4A28}" presName="bullet2a" presStyleLbl="node1" presStyleIdx="0" presStyleCnt="2" custLinFactNeighborX="71230" custLinFactNeighborY="-96074"/>
      <dgm:spPr>
        <a:solidFill>
          <a:srgbClr val="008000"/>
        </a:solidFill>
      </dgm:spPr>
    </dgm:pt>
    <dgm:pt modelId="{00FF40C4-FE85-47CF-9967-F6A639A724D1}" type="pres">
      <dgm:prSet presAssocID="{A810CDB4-B093-45A0-AF49-7A5F1DEB4A28}" presName="textBox2a" presStyleLbl="revTx" presStyleIdx="0" presStyleCnt="2" custScaleX="212865" custScaleY="31281" custLinFactNeighborX="80908" custLinFactNeighborY="-3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A8805-10E7-4C41-86DF-562E8DA5F0A3}" type="pres">
      <dgm:prSet presAssocID="{DFA17B9A-679D-4375-8B41-0CF39F912D7B}" presName="bullet2b" presStyleLbl="node1" presStyleIdx="1" presStyleCnt="2" custLinFactNeighborX="-64096" custLinFactNeighborY="31063"/>
      <dgm:spPr>
        <a:solidFill>
          <a:srgbClr val="009900"/>
        </a:solidFill>
      </dgm:spPr>
    </dgm:pt>
    <dgm:pt modelId="{0CBB6548-335C-42DD-9684-3B292D55E6F2}" type="pres">
      <dgm:prSet presAssocID="{DFA17B9A-679D-4375-8B41-0CF39F912D7B}" presName="textBox2b" presStyleLbl="revTx" presStyleIdx="1" presStyleCnt="2" custScaleX="216193" custScaleY="41532" custLinFactX="-33230" custLinFactNeighborX="-100000" custLinFactNeighborY="-74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A07E7-CD2A-42DC-B5BA-0AFCD53FF5CD}" type="presOf" srcId="{DFA17B9A-679D-4375-8B41-0CF39F912D7B}" destId="{0CBB6548-335C-42DD-9684-3B292D55E6F2}" srcOrd="0" destOrd="0" presId="urn:microsoft.com/office/officeart/2005/8/layout/arrow2"/>
    <dgm:cxn modelId="{84CD4545-5116-479E-AFAB-22D629F193BE}" srcId="{7E8E7EB3-D9E8-4E45-B603-E8CCD20B3024}" destId="{DFA17B9A-679D-4375-8B41-0CF39F912D7B}" srcOrd="1" destOrd="0" parTransId="{332A2CF6-FD4A-446E-BB28-EFE46CE87E39}" sibTransId="{8C716F69-DEB7-43E0-8F8B-A3D7897054BC}"/>
    <dgm:cxn modelId="{AE0DA763-CE49-487A-85C8-1360AEC47C73}" srcId="{7E8E7EB3-D9E8-4E45-B603-E8CCD20B3024}" destId="{A810CDB4-B093-45A0-AF49-7A5F1DEB4A28}" srcOrd="0" destOrd="0" parTransId="{E821E253-5196-4145-B196-38F790F6704D}" sibTransId="{FD03FAC6-517F-42DD-AEC8-D78DAF1FE7A4}"/>
    <dgm:cxn modelId="{12A4C427-F42C-4E84-B762-69C6014B1958}" type="presOf" srcId="{7E8E7EB3-D9E8-4E45-B603-E8CCD20B3024}" destId="{4F4BAA23-C5B7-44A2-987A-5D2892F7CE9F}" srcOrd="0" destOrd="0" presId="urn:microsoft.com/office/officeart/2005/8/layout/arrow2"/>
    <dgm:cxn modelId="{FC22F8A7-5B79-4AAA-AB8B-1ACBF41755D3}" type="presOf" srcId="{A810CDB4-B093-45A0-AF49-7A5F1DEB4A28}" destId="{00FF40C4-FE85-47CF-9967-F6A639A724D1}" srcOrd="0" destOrd="0" presId="urn:microsoft.com/office/officeart/2005/8/layout/arrow2"/>
    <dgm:cxn modelId="{D98835BE-25D7-4B1B-8C41-3460267D3AF9}" type="presParOf" srcId="{4F4BAA23-C5B7-44A2-987A-5D2892F7CE9F}" destId="{09CA9EC7-F428-4791-A539-5B24EBF321E6}" srcOrd="0" destOrd="0" presId="urn:microsoft.com/office/officeart/2005/8/layout/arrow2"/>
    <dgm:cxn modelId="{5526A8AC-208A-4FC6-9A70-23C1623682B0}" type="presParOf" srcId="{4F4BAA23-C5B7-44A2-987A-5D2892F7CE9F}" destId="{0842E6A8-185D-4E9D-82A1-546AC244EA28}" srcOrd="1" destOrd="0" presId="urn:microsoft.com/office/officeart/2005/8/layout/arrow2"/>
    <dgm:cxn modelId="{30F7B81A-9097-4041-8226-9A8653DC191B}" type="presParOf" srcId="{0842E6A8-185D-4E9D-82A1-546AC244EA28}" destId="{D86FED87-6DCC-447A-87F7-10B59D47F685}" srcOrd="0" destOrd="0" presId="urn:microsoft.com/office/officeart/2005/8/layout/arrow2"/>
    <dgm:cxn modelId="{3AAF4BC4-7B3D-474E-A4D0-61377D48D3B7}" type="presParOf" srcId="{0842E6A8-185D-4E9D-82A1-546AC244EA28}" destId="{00FF40C4-FE85-47CF-9967-F6A639A724D1}" srcOrd="1" destOrd="0" presId="urn:microsoft.com/office/officeart/2005/8/layout/arrow2"/>
    <dgm:cxn modelId="{822E037C-256E-4B5C-960F-61E0EE33F6B0}" type="presParOf" srcId="{0842E6A8-185D-4E9D-82A1-546AC244EA28}" destId="{296A8805-10E7-4C41-86DF-562E8DA5F0A3}" srcOrd="2" destOrd="0" presId="urn:microsoft.com/office/officeart/2005/8/layout/arrow2"/>
    <dgm:cxn modelId="{F3CF6F60-7C7C-4B4D-A1D5-2E2FB5974DD9}" type="presParOf" srcId="{0842E6A8-185D-4E9D-82A1-546AC244EA28}" destId="{0CBB6548-335C-42DD-9684-3B292D55E6F2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FE128F-6EB7-497E-B4BA-5D762D9E9F5E}" type="doc">
      <dgm:prSet loTypeId="urn:microsoft.com/office/officeart/2005/8/layout/arrow2" loCatId="process" qsTypeId="urn:microsoft.com/office/officeart/2005/8/quickstyle/3d3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D1F74B8-DD26-48CB-B5A1-8BD410C86B8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smtClean="0">
              <a:latin typeface="Arial Narrow" pitchFamily="34" charset="0"/>
              <a:cs typeface="Arial" pitchFamily="34" charset="0"/>
            </a:rPr>
            <a:t>Более 20 малых предприятий по производству строительных материалов в Брянской области</a:t>
          </a:r>
          <a:endParaRPr lang="ru-RU" sz="1800" b="1" dirty="0">
            <a:latin typeface="Arial Narrow" pitchFamily="34" charset="0"/>
            <a:cs typeface="Arial" pitchFamily="34" charset="0"/>
          </a:endParaRPr>
        </a:p>
      </dgm:t>
    </dgm:pt>
    <dgm:pt modelId="{E7BCB2E5-3641-4B03-A1C7-2EA37F8AB72B}" type="parTrans" cxnId="{7633F850-EF16-4529-8EB7-0F52EAA943FE}">
      <dgm:prSet/>
      <dgm:spPr/>
      <dgm:t>
        <a:bodyPr/>
        <a:lstStyle/>
        <a:p>
          <a:endParaRPr lang="ru-RU"/>
        </a:p>
      </dgm:t>
    </dgm:pt>
    <dgm:pt modelId="{D8524DE1-2AEB-45B6-9507-AC269CB47BA4}" type="sibTrans" cxnId="{7633F850-EF16-4529-8EB7-0F52EAA943FE}">
      <dgm:prSet/>
      <dgm:spPr/>
      <dgm:t>
        <a:bodyPr/>
        <a:lstStyle/>
        <a:p>
          <a:endParaRPr lang="ru-RU"/>
        </a:p>
      </dgm:t>
    </dgm:pt>
    <dgm:pt modelId="{B6F8773C-2D50-4C71-8C47-5F83E4B6873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Arial Narrow" pitchFamily="34" charset="0"/>
              <a:cs typeface="Arial" pitchFamily="34" charset="0"/>
            </a:rPr>
            <a:t>Более 10 крупных предприятий промышленности строительных материалов г. Брянска и области</a:t>
          </a:r>
          <a:endParaRPr lang="ru-RU" sz="1800" b="1" dirty="0">
            <a:latin typeface="Arial Narrow" pitchFamily="34" charset="0"/>
            <a:cs typeface="Arial" pitchFamily="34" charset="0"/>
          </a:endParaRPr>
        </a:p>
      </dgm:t>
    </dgm:pt>
    <dgm:pt modelId="{86167A90-A2FA-416C-A840-A6203EF20C11}" type="parTrans" cxnId="{DA03C4E4-1BB5-46FD-A520-66FA641DC530}">
      <dgm:prSet/>
      <dgm:spPr/>
      <dgm:t>
        <a:bodyPr/>
        <a:lstStyle/>
        <a:p>
          <a:endParaRPr lang="ru-RU"/>
        </a:p>
      </dgm:t>
    </dgm:pt>
    <dgm:pt modelId="{6A52CEF9-D6C9-4D8F-B702-F199FD717EF6}" type="sibTrans" cxnId="{DA03C4E4-1BB5-46FD-A520-66FA641DC530}">
      <dgm:prSet/>
      <dgm:spPr/>
      <dgm:t>
        <a:bodyPr/>
        <a:lstStyle/>
        <a:p>
          <a:endParaRPr lang="ru-RU"/>
        </a:p>
      </dgm:t>
    </dgm:pt>
    <dgm:pt modelId="{367426B8-377E-4DC4-8846-7C5E9A190010}">
      <dgm:prSet custT="1"/>
      <dgm:spPr/>
      <dgm:t>
        <a:bodyPr/>
        <a:lstStyle/>
        <a:p>
          <a:pPr algn="l"/>
          <a:r>
            <a:rPr lang="ru-RU" sz="1800" b="1" smtClean="0">
              <a:latin typeface="Arial Narrow" pitchFamily="34" charset="0"/>
              <a:cs typeface="Arial" pitchFamily="34" charset="0"/>
            </a:rPr>
            <a:t>Более 100 предприятий в соседних областях</a:t>
          </a:r>
          <a:endParaRPr lang="ru-RU" sz="1800" b="1" dirty="0">
            <a:latin typeface="Arial Narrow" pitchFamily="34" charset="0"/>
            <a:cs typeface="Arial" pitchFamily="34" charset="0"/>
          </a:endParaRPr>
        </a:p>
      </dgm:t>
    </dgm:pt>
    <dgm:pt modelId="{39EA7A63-FC61-46BB-B916-F6457D139F0C}" type="parTrans" cxnId="{07A2E0B2-A646-4864-BEDC-448082E0C68D}">
      <dgm:prSet/>
      <dgm:spPr/>
      <dgm:t>
        <a:bodyPr/>
        <a:lstStyle/>
        <a:p>
          <a:endParaRPr lang="ru-RU"/>
        </a:p>
      </dgm:t>
    </dgm:pt>
    <dgm:pt modelId="{E0956160-8F61-4FAA-B661-8DE737F3ACBF}" type="sibTrans" cxnId="{07A2E0B2-A646-4864-BEDC-448082E0C68D}">
      <dgm:prSet/>
      <dgm:spPr/>
      <dgm:t>
        <a:bodyPr/>
        <a:lstStyle/>
        <a:p>
          <a:endParaRPr lang="ru-RU"/>
        </a:p>
      </dgm:t>
    </dgm:pt>
    <dgm:pt modelId="{F260C444-4719-4FA7-A93A-FADC3D4C2B6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smtClean="0">
              <a:latin typeface="Arial Narrow" pitchFamily="34" charset="0"/>
              <a:cs typeface="Arial" pitchFamily="34" charset="0"/>
            </a:rPr>
            <a:t>Более  30 индивидуальных предпринимателей-производителей строительных материалов </a:t>
          </a:r>
          <a:endParaRPr lang="ru-RU" sz="1800" b="1" dirty="0">
            <a:latin typeface="Arial Narrow" pitchFamily="34" charset="0"/>
            <a:cs typeface="Arial" pitchFamily="34" charset="0"/>
          </a:endParaRPr>
        </a:p>
      </dgm:t>
    </dgm:pt>
    <dgm:pt modelId="{91B0778A-691F-43DA-B885-9D4F5216646D}" type="sibTrans" cxnId="{2D1EF474-0A81-4524-BB76-C4F641ADE44F}">
      <dgm:prSet/>
      <dgm:spPr/>
      <dgm:t>
        <a:bodyPr/>
        <a:lstStyle/>
        <a:p>
          <a:endParaRPr lang="ru-RU"/>
        </a:p>
      </dgm:t>
    </dgm:pt>
    <dgm:pt modelId="{F86E1BF9-ABB8-4B06-9F0B-CE98F5119C3F}" type="parTrans" cxnId="{2D1EF474-0A81-4524-BB76-C4F641ADE44F}">
      <dgm:prSet/>
      <dgm:spPr/>
      <dgm:t>
        <a:bodyPr/>
        <a:lstStyle/>
        <a:p>
          <a:endParaRPr lang="ru-RU"/>
        </a:p>
      </dgm:t>
    </dgm:pt>
    <dgm:pt modelId="{681D28C1-4223-41E9-8BA8-750393486F1B}" type="pres">
      <dgm:prSet presAssocID="{5FFE128F-6EB7-497E-B4BA-5D762D9E9F5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2A152B-1ED4-43A4-916D-AEA08FB7901A}" type="pres">
      <dgm:prSet presAssocID="{5FFE128F-6EB7-497E-B4BA-5D762D9E9F5E}" presName="arrow" presStyleLbl="bgShp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  <dgm:t>
        <a:bodyPr/>
        <a:lstStyle/>
        <a:p>
          <a:endParaRPr lang="ru-RU"/>
        </a:p>
      </dgm:t>
    </dgm:pt>
    <dgm:pt modelId="{F83464CA-1F7A-481E-AC5F-2EFC089A86C9}" type="pres">
      <dgm:prSet presAssocID="{5FFE128F-6EB7-497E-B4BA-5D762D9E9F5E}" presName="arrowDiagram4" presStyleCnt="0"/>
      <dgm:spPr/>
      <dgm:t>
        <a:bodyPr/>
        <a:lstStyle/>
        <a:p>
          <a:endParaRPr lang="ru-RU"/>
        </a:p>
      </dgm:t>
    </dgm:pt>
    <dgm:pt modelId="{B2F557CD-E523-4662-B65D-70F2E87E2020}" type="pres">
      <dgm:prSet presAssocID="{F260C444-4719-4FA7-A93A-FADC3D4C2B6A}" presName="bullet4a" presStyleLbl="node1" presStyleIdx="0" presStyleCnt="4"/>
      <dgm:spPr>
        <a:solidFill>
          <a:srgbClr val="008000"/>
        </a:solidFill>
      </dgm:spPr>
      <dgm:t>
        <a:bodyPr/>
        <a:lstStyle/>
        <a:p>
          <a:endParaRPr lang="ru-RU"/>
        </a:p>
      </dgm:t>
    </dgm:pt>
    <dgm:pt modelId="{EAD988C4-4AF5-4FA4-9FC4-87C7298A52C0}" type="pres">
      <dgm:prSet presAssocID="{F260C444-4719-4FA7-A93A-FADC3D4C2B6A}" presName="textBox4a" presStyleLbl="revTx" presStyleIdx="0" presStyleCnt="4" custScaleX="349501" custScaleY="77586" custLinFactX="31267" custLinFactNeighborX="100000" custLinFactNeighborY="1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8C935-4F67-4C1B-BB09-F95B76CF89D2}" type="pres">
      <dgm:prSet presAssocID="{3D1F74B8-DD26-48CB-B5A1-8BD410C86B88}" presName="bullet4b" presStyleLbl="node1" presStyleIdx="1" presStyleCnt="4"/>
      <dgm:spPr>
        <a:solidFill>
          <a:srgbClr val="008000"/>
        </a:solidFill>
      </dgm:spPr>
      <dgm:t>
        <a:bodyPr/>
        <a:lstStyle/>
        <a:p>
          <a:endParaRPr lang="ru-RU"/>
        </a:p>
      </dgm:t>
    </dgm:pt>
    <dgm:pt modelId="{3450350C-2DB1-4E0A-80D7-00A3AB426791}" type="pres">
      <dgm:prSet presAssocID="{3D1F74B8-DD26-48CB-B5A1-8BD410C86B88}" presName="textBox4b" presStyleLbl="revTx" presStyleIdx="1" presStyleCnt="4" custScaleX="287143" custScaleY="37128" custLinFactNeighborX="90958" custLinFactNeighborY="-1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292A8-BDE1-43C9-9ACB-3A686B12D6F6}" type="pres">
      <dgm:prSet presAssocID="{B6F8773C-2D50-4C71-8C47-5F83E4B6873D}" presName="bullet4c" presStyleLbl="node1" presStyleIdx="2" presStyleCnt="4"/>
      <dgm:spPr>
        <a:solidFill>
          <a:srgbClr val="008000"/>
        </a:solidFill>
      </dgm:spPr>
      <dgm:t>
        <a:bodyPr/>
        <a:lstStyle/>
        <a:p>
          <a:endParaRPr lang="ru-RU"/>
        </a:p>
      </dgm:t>
    </dgm:pt>
    <dgm:pt modelId="{3AC60CF3-1392-44DF-93D9-4A59BA731487}" type="pres">
      <dgm:prSet presAssocID="{B6F8773C-2D50-4C71-8C47-5F83E4B6873D}" presName="textBox4c" presStyleLbl="revTx" presStyleIdx="2" presStyleCnt="4" custScaleX="244863" custScaleY="27293" custLinFactX="-65863" custLinFactNeighborX="-100000" custLinFactNeighborY="-81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F982-E16C-4458-86C8-DB8E0F77A59C}" type="pres">
      <dgm:prSet presAssocID="{367426B8-377E-4DC4-8846-7C5E9A190010}" presName="bullet4d" presStyleLbl="node1" presStyleIdx="3" presStyleCnt="4"/>
      <dgm:spPr>
        <a:solidFill>
          <a:srgbClr val="008000"/>
        </a:solidFill>
      </dgm:spPr>
      <dgm:t>
        <a:bodyPr/>
        <a:lstStyle/>
        <a:p>
          <a:endParaRPr lang="ru-RU"/>
        </a:p>
      </dgm:t>
    </dgm:pt>
    <dgm:pt modelId="{D52CD5DC-E720-45FB-8A5B-D7009098D3D5}" type="pres">
      <dgm:prSet presAssocID="{367426B8-377E-4DC4-8846-7C5E9A190010}" presName="textBox4d" presStyleLbl="revTx" presStyleIdx="3" presStyleCnt="4" custScaleX="192297" custScaleY="15106" custLinFactNeighborX="14570" custLinFactNeighborY="-17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4D58D-610D-46C0-A268-BE264FE94EAF}" type="presOf" srcId="{367426B8-377E-4DC4-8846-7C5E9A190010}" destId="{D52CD5DC-E720-45FB-8A5B-D7009098D3D5}" srcOrd="0" destOrd="0" presId="urn:microsoft.com/office/officeart/2005/8/layout/arrow2"/>
    <dgm:cxn modelId="{7633F850-EF16-4529-8EB7-0F52EAA943FE}" srcId="{5FFE128F-6EB7-497E-B4BA-5D762D9E9F5E}" destId="{3D1F74B8-DD26-48CB-B5A1-8BD410C86B88}" srcOrd="1" destOrd="0" parTransId="{E7BCB2E5-3641-4B03-A1C7-2EA37F8AB72B}" sibTransId="{D8524DE1-2AEB-45B6-9507-AC269CB47BA4}"/>
    <dgm:cxn modelId="{29F0A63D-C27E-49D6-A07E-76F41DA0F291}" type="presOf" srcId="{F260C444-4719-4FA7-A93A-FADC3D4C2B6A}" destId="{EAD988C4-4AF5-4FA4-9FC4-87C7298A52C0}" srcOrd="0" destOrd="0" presId="urn:microsoft.com/office/officeart/2005/8/layout/arrow2"/>
    <dgm:cxn modelId="{2D1EF474-0A81-4524-BB76-C4F641ADE44F}" srcId="{5FFE128F-6EB7-497E-B4BA-5D762D9E9F5E}" destId="{F260C444-4719-4FA7-A93A-FADC3D4C2B6A}" srcOrd="0" destOrd="0" parTransId="{F86E1BF9-ABB8-4B06-9F0B-CE98F5119C3F}" sibTransId="{91B0778A-691F-43DA-B885-9D4F5216646D}"/>
    <dgm:cxn modelId="{5423CCF3-D5B7-4B50-8300-34DBB1AA3218}" type="presOf" srcId="{3D1F74B8-DD26-48CB-B5A1-8BD410C86B88}" destId="{3450350C-2DB1-4E0A-80D7-00A3AB426791}" srcOrd="0" destOrd="0" presId="urn:microsoft.com/office/officeart/2005/8/layout/arrow2"/>
    <dgm:cxn modelId="{DA03C4E4-1BB5-46FD-A520-66FA641DC530}" srcId="{5FFE128F-6EB7-497E-B4BA-5D762D9E9F5E}" destId="{B6F8773C-2D50-4C71-8C47-5F83E4B6873D}" srcOrd="2" destOrd="0" parTransId="{86167A90-A2FA-416C-A840-A6203EF20C11}" sibTransId="{6A52CEF9-D6C9-4D8F-B702-F199FD717EF6}"/>
    <dgm:cxn modelId="{2B07DFBE-61CC-40C7-A760-46ED666EA58C}" type="presOf" srcId="{B6F8773C-2D50-4C71-8C47-5F83E4B6873D}" destId="{3AC60CF3-1392-44DF-93D9-4A59BA731487}" srcOrd="0" destOrd="0" presId="urn:microsoft.com/office/officeart/2005/8/layout/arrow2"/>
    <dgm:cxn modelId="{07A2E0B2-A646-4864-BEDC-448082E0C68D}" srcId="{5FFE128F-6EB7-497E-B4BA-5D762D9E9F5E}" destId="{367426B8-377E-4DC4-8846-7C5E9A190010}" srcOrd="3" destOrd="0" parTransId="{39EA7A63-FC61-46BB-B916-F6457D139F0C}" sibTransId="{E0956160-8F61-4FAA-B661-8DE737F3ACBF}"/>
    <dgm:cxn modelId="{69858298-A21F-4E44-A884-9DDDE18DF761}" type="presOf" srcId="{5FFE128F-6EB7-497E-B4BA-5D762D9E9F5E}" destId="{681D28C1-4223-41E9-8BA8-750393486F1B}" srcOrd="0" destOrd="0" presId="urn:microsoft.com/office/officeart/2005/8/layout/arrow2"/>
    <dgm:cxn modelId="{CD31D027-EAC5-4334-A55F-FACEFEB15501}" type="presParOf" srcId="{681D28C1-4223-41E9-8BA8-750393486F1B}" destId="{6A2A152B-1ED4-43A4-916D-AEA08FB7901A}" srcOrd="0" destOrd="0" presId="urn:microsoft.com/office/officeart/2005/8/layout/arrow2"/>
    <dgm:cxn modelId="{886511F1-8F90-4172-8F32-41578E6F8AB2}" type="presParOf" srcId="{681D28C1-4223-41E9-8BA8-750393486F1B}" destId="{F83464CA-1F7A-481E-AC5F-2EFC089A86C9}" srcOrd="1" destOrd="0" presId="urn:microsoft.com/office/officeart/2005/8/layout/arrow2"/>
    <dgm:cxn modelId="{90A3B067-349D-4581-A770-FEFC30473EB6}" type="presParOf" srcId="{F83464CA-1F7A-481E-AC5F-2EFC089A86C9}" destId="{B2F557CD-E523-4662-B65D-70F2E87E2020}" srcOrd="0" destOrd="0" presId="urn:microsoft.com/office/officeart/2005/8/layout/arrow2"/>
    <dgm:cxn modelId="{50B1BCBC-16C1-4716-B7B9-6BAE4CF147D2}" type="presParOf" srcId="{F83464CA-1F7A-481E-AC5F-2EFC089A86C9}" destId="{EAD988C4-4AF5-4FA4-9FC4-87C7298A52C0}" srcOrd="1" destOrd="0" presId="urn:microsoft.com/office/officeart/2005/8/layout/arrow2"/>
    <dgm:cxn modelId="{85A397B8-8CF8-4B22-95E6-3957E8207CD4}" type="presParOf" srcId="{F83464CA-1F7A-481E-AC5F-2EFC089A86C9}" destId="{5CE8C935-4F67-4C1B-BB09-F95B76CF89D2}" srcOrd="2" destOrd="0" presId="urn:microsoft.com/office/officeart/2005/8/layout/arrow2"/>
    <dgm:cxn modelId="{B2DD632D-C6EB-451B-BDFC-2AEAA48ABCB2}" type="presParOf" srcId="{F83464CA-1F7A-481E-AC5F-2EFC089A86C9}" destId="{3450350C-2DB1-4E0A-80D7-00A3AB426791}" srcOrd="3" destOrd="0" presId="urn:microsoft.com/office/officeart/2005/8/layout/arrow2"/>
    <dgm:cxn modelId="{5B75106B-2A28-4EC9-9C2E-A8BCC9FA47EF}" type="presParOf" srcId="{F83464CA-1F7A-481E-AC5F-2EFC089A86C9}" destId="{E04292A8-BDE1-43C9-9ACB-3A686B12D6F6}" srcOrd="4" destOrd="0" presId="urn:microsoft.com/office/officeart/2005/8/layout/arrow2"/>
    <dgm:cxn modelId="{F0EB4AFE-8562-4293-B5EA-246B1D66F3E3}" type="presParOf" srcId="{F83464CA-1F7A-481E-AC5F-2EFC089A86C9}" destId="{3AC60CF3-1392-44DF-93D9-4A59BA731487}" srcOrd="5" destOrd="0" presId="urn:microsoft.com/office/officeart/2005/8/layout/arrow2"/>
    <dgm:cxn modelId="{92D57EDD-4AC8-4E79-B8D2-DEFA5A38CFBE}" type="presParOf" srcId="{F83464CA-1F7A-481E-AC5F-2EFC089A86C9}" destId="{8969F982-E16C-4458-86C8-DB8E0F77A59C}" srcOrd="6" destOrd="0" presId="urn:microsoft.com/office/officeart/2005/8/layout/arrow2"/>
    <dgm:cxn modelId="{D4A74F56-D66E-4381-84F9-0D983F3427D2}" type="presParOf" srcId="{F83464CA-1F7A-481E-AC5F-2EFC089A86C9}" destId="{D52CD5DC-E720-45FB-8A5B-D7009098D3D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A9EC7-F428-4791-A539-5B24EBF321E6}">
      <dsp:nvSpPr>
        <dsp:cNvPr id="0" name=""/>
        <dsp:cNvSpPr/>
      </dsp:nvSpPr>
      <dsp:spPr>
        <a:xfrm>
          <a:off x="0" y="0"/>
          <a:ext cx="7920880" cy="3960439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FED87-6DCC-447A-87F7-10B59D47F685}">
      <dsp:nvSpPr>
        <dsp:cNvPr id="0" name=""/>
        <dsp:cNvSpPr/>
      </dsp:nvSpPr>
      <dsp:spPr>
        <a:xfrm>
          <a:off x="2423348" y="1945362"/>
          <a:ext cx="221784" cy="221784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FF40C4-FE85-47CF-9967-F6A639A724D1}">
      <dsp:nvSpPr>
        <dsp:cNvPr id="0" name=""/>
        <dsp:cNvSpPr/>
      </dsp:nvSpPr>
      <dsp:spPr>
        <a:xfrm>
          <a:off x="2880319" y="2304261"/>
          <a:ext cx="4383803" cy="52899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519" tIns="0" rIns="0" bIns="0" numCol="1" spcCol="1270" anchor="t" anchorCtr="0">
          <a:noAutofit/>
        </a:bodyPr>
        <a:lstStyle/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       </a:t>
          </a:r>
          <a:r>
            <a:rPr lang="ru-RU" sz="1700" b="0" i="1" kern="1200" dirty="0" smtClean="0">
              <a:latin typeface="Bookman Old Style" pitchFamily="18" charset="0"/>
            </a:rPr>
            <a:t>Интенсивное развитие научных разработок по модификации структуры и свойств </a:t>
          </a:r>
          <a:r>
            <a:rPr lang="ru-RU" sz="1700" b="0" i="1" kern="1200" dirty="0" smtClean="0">
              <a:latin typeface="Bookman Old Style" pitchFamily="18" charset="0"/>
            </a:rPr>
            <a:t>декоративных мелкозернистых бетонов </a:t>
          </a:r>
          <a:r>
            <a:rPr lang="ru-RU" sz="1700" b="0" i="1" kern="1200" dirty="0" err="1" smtClean="0">
              <a:latin typeface="Bookman Old Style" pitchFamily="18" charset="0"/>
            </a:rPr>
            <a:t>нанодисперсными</a:t>
          </a:r>
          <a:r>
            <a:rPr lang="ru-RU" sz="1700" b="0" i="1" kern="1200" dirty="0" smtClean="0">
              <a:latin typeface="Bookman Old Style" pitchFamily="18" charset="0"/>
            </a:rPr>
            <a:t> порошками</a:t>
          </a:r>
          <a:endParaRPr lang="ru-RU" sz="1700" b="0" i="1" kern="1200" dirty="0">
            <a:latin typeface="Bookman Old Style" pitchFamily="18" charset="0"/>
            <a:ea typeface="Arial Unicode MS" pitchFamily="34" charset="-128"/>
            <a:cs typeface="Arial" pitchFamily="34" charset="0"/>
          </a:endParaRPr>
        </a:p>
      </dsp:txBody>
      <dsp:txXfrm>
        <a:off x="2880319" y="2304261"/>
        <a:ext cx="4383803" cy="528995"/>
      </dsp:txXfrm>
    </dsp:sp>
    <dsp:sp modelId="{296A8805-10E7-4C41-86DF-562E8DA5F0A3}">
      <dsp:nvSpPr>
        <dsp:cNvPr id="0" name=""/>
        <dsp:cNvSpPr/>
      </dsp:nvSpPr>
      <dsp:spPr>
        <a:xfrm>
          <a:off x="4065264" y="1266629"/>
          <a:ext cx="380202" cy="380202"/>
        </a:xfrm>
        <a:prstGeom prst="ellipse">
          <a:avLst/>
        </a:prstGeom>
        <a:solidFill>
          <a:srgbClr val="0099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BB6548-335C-42DD-9684-3B292D55E6F2}">
      <dsp:nvSpPr>
        <dsp:cNvPr id="0" name=""/>
        <dsp:cNvSpPr/>
      </dsp:nvSpPr>
      <dsp:spPr>
        <a:xfrm>
          <a:off x="558826" y="144026"/>
          <a:ext cx="4452340" cy="10888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461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1" kern="1200" dirty="0" smtClean="0">
              <a:latin typeface="Bookman Old Style" pitchFamily="18" charset="0"/>
              <a:cs typeface="Arial" pitchFamily="34" charset="0"/>
            </a:rPr>
            <a:t>Программа минимизации материальных, энергетических и трудовых затрат при производстве строительных материалов</a:t>
          </a:r>
          <a:endParaRPr lang="ru-RU" sz="1700" b="0" i="1" kern="1200" dirty="0">
            <a:latin typeface="Bookman Old Style" pitchFamily="18" charset="0"/>
            <a:cs typeface="Arial" pitchFamily="34" charset="0"/>
          </a:endParaRPr>
        </a:p>
      </dsp:txBody>
      <dsp:txXfrm>
        <a:off x="558826" y="144026"/>
        <a:ext cx="4452340" cy="10888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A152B-1ED4-43A4-916D-AEA08FB7901A}">
      <dsp:nvSpPr>
        <dsp:cNvPr id="0" name=""/>
        <dsp:cNvSpPr/>
      </dsp:nvSpPr>
      <dsp:spPr>
        <a:xfrm>
          <a:off x="1084996" y="0"/>
          <a:ext cx="6858017" cy="428626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557CD-E523-4662-B65D-70F2E87E2020}">
      <dsp:nvSpPr>
        <dsp:cNvPr id="0" name=""/>
        <dsp:cNvSpPr/>
      </dsp:nvSpPr>
      <dsp:spPr>
        <a:xfrm>
          <a:off x="1760511" y="3187263"/>
          <a:ext cx="157734" cy="157734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988C4-4AF5-4FA4-9FC4-87C7298A52C0}">
      <dsp:nvSpPr>
        <dsp:cNvPr id="0" name=""/>
        <dsp:cNvSpPr/>
      </dsp:nvSpPr>
      <dsp:spPr>
        <a:xfrm>
          <a:off x="1915799" y="3494782"/>
          <a:ext cx="4098671" cy="79147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8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latin typeface="Arial Narrow" pitchFamily="34" charset="0"/>
              <a:cs typeface="Arial" pitchFamily="34" charset="0"/>
            </a:rPr>
            <a:t>Более  30 индивидуальных предпринимателей-производителей строительных материалов </a:t>
          </a:r>
          <a:endParaRPr lang="ru-RU" sz="1800" b="1" kern="1200" dirty="0">
            <a:latin typeface="Arial Narrow" pitchFamily="34" charset="0"/>
            <a:cs typeface="Arial" pitchFamily="34" charset="0"/>
          </a:endParaRPr>
        </a:p>
      </dsp:txBody>
      <dsp:txXfrm>
        <a:off x="1915799" y="3494782"/>
        <a:ext cx="4098671" cy="791478"/>
      </dsp:txXfrm>
    </dsp:sp>
    <dsp:sp modelId="{5CE8C935-4F67-4C1B-BB09-F95B76CF89D2}">
      <dsp:nvSpPr>
        <dsp:cNvPr id="0" name=""/>
        <dsp:cNvSpPr/>
      </dsp:nvSpPr>
      <dsp:spPr>
        <a:xfrm>
          <a:off x="2874939" y="2190279"/>
          <a:ext cx="274320" cy="274320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50350C-2DB1-4E0A-80D7-00A3AB426791}">
      <dsp:nvSpPr>
        <dsp:cNvPr id="0" name=""/>
        <dsp:cNvSpPr/>
      </dsp:nvSpPr>
      <dsp:spPr>
        <a:xfrm>
          <a:off x="2974460" y="2595328"/>
          <a:ext cx="4135386" cy="7272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357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latin typeface="Arial Narrow" pitchFamily="34" charset="0"/>
              <a:cs typeface="Arial" pitchFamily="34" charset="0"/>
            </a:rPr>
            <a:t>Более 20 малых предприятий по производству строительных материалов в Брянской области</a:t>
          </a:r>
          <a:endParaRPr lang="ru-RU" sz="1800" b="1" kern="1200" dirty="0">
            <a:latin typeface="Arial Narrow" pitchFamily="34" charset="0"/>
            <a:cs typeface="Arial" pitchFamily="34" charset="0"/>
          </a:endParaRPr>
        </a:p>
      </dsp:txBody>
      <dsp:txXfrm>
        <a:off x="2974460" y="2595328"/>
        <a:ext cx="4135386" cy="727271"/>
      </dsp:txXfrm>
    </dsp:sp>
    <dsp:sp modelId="{E04292A8-BDE1-43C9-9ACB-3A686B12D6F6}">
      <dsp:nvSpPr>
        <dsp:cNvPr id="0" name=""/>
        <dsp:cNvSpPr/>
      </dsp:nvSpPr>
      <dsp:spPr>
        <a:xfrm>
          <a:off x="4297978" y="1455614"/>
          <a:ext cx="363474" cy="363474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60CF3-1392-44DF-93D9-4A59BA731487}">
      <dsp:nvSpPr>
        <dsp:cNvPr id="0" name=""/>
        <dsp:cNvSpPr/>
      </dsp:nvSpPr>
      <dsp:spPr>
        <a:xfrm>
          <a:off x="1047837" y="432190"/>
          <a:ext cx="3526477" cy="72296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98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Narrow" pitchFamily="34" charset="0"/>
              <a:cs typeface="Arial" pitchFamily="34" charset="0"/>
            </a:rPr>
            <a:t>Более 10 крупных предприятий промышленности строительных материалов г. Брянска и области</a:t>
          </a:r>
          <a:endParaRPr lang="ru-RU" sz="1800" b="1" kern="1200" dirty="0">
            <a:latin typeface="Arial Narrow" pitchFamily="34" charset="0"/>
            <a:cs typeface="Arial" pitchFamily="34" charset="0"/>
          </a:endParaRPr>
        </a:p>
      </dsp:txBody>
      <dsp:txXfrm>
        <a:off x="1047837" y="432190"/>
        <a:ext cx="3526477" cy="722966"/>
      </dsp:txXfrm>
    </dsp:sp>
    <dsp:sp modelId="{8969F982-E16C-4458-86C8-DB8E0F77A59C}">
      <dsp:nvSpPr>
        <dsp:cNvPr id="0" name=""/>
        <dsp:cNvSpPr/>
      </dsp:nvSpPr>
      <dsp:spPr>
        <a:xfrm>
          <a:off x="5847890" y="969552"/>
          <a:ext cx="486919" cy="486919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2CD5DC-E720-45FB-8A5B-D7009098D3D5}">
      <dsp:nvSpPr>
        <dsp:cNvPr id="0" name=""/>
        <dsp:cNvSpPr/>
      </dsp:nvSpPr>
      <dsp:spPr>
        <a:xfrm>
          <a:off x="5636561" y="1987071"/>
          <a:ext cx="2769430" cy="46424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0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 Narrow" pitchFamily="34" charset="0"/>
              <a:cs typeface="Arial" pitchFamily="34" charset="0"/>
            </a:rPr>
            <a:t>Более 100 предприятий в соседних областях</a:t>
          </a:r>
          <a:endParaRPr lang="ru-RU" sz="1800" b="1" kern="1200" dirty="0">
            <a:latin typeface="Arial Narrow" pitchFamily="34" charset="0"/>
            <a:cs typeface="Arial" pitchFamily="34" charset="0"/>
          </a:endParaRPr>
        </a:p>
      </dsp:txBody>
      <dsp:txXfrm>
        <a:off x="5636561" y="1987071"/>
        <a:ext cx="2769430" cy="464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7A385-859D-4BD5-9E91-8CDF673C67CD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D36E2-D0ED-4AF0-B7CB-F13B34E15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793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89663" algn="l" defTabSz="9793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79326" algn="l" defTabSz="9793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468990" algn="l" defTabSz="9793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958653" algn="l" defTabSz="9793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448316" algn="l" defTabSz="9793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937979" algn="l" defTabSz="9793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427643" algn="l" defTabSz="9793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917306" algn="l" defTabSz="9793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36E2-D0ED-4AF0-B7CB-F13B34E150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36E2-D0ED-4AF0-B7CB-F13B34E150D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4"/>
            <a:ext cx="7406640" cy="1104137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7"/>
            <a:ext cx="7406640" cy="1314450"/>
          </a:xfrm>
        </p:spPr>
        <p:txBody>
          <a:bodyPr tIns="0"/>
          <a:lstStyle>
            <a:lvl1pPr marL="29380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89663" indent="0" algn="ctr">
              <a:buNone/>
            </a:lvl2pPr>
            <a:lvl3pPr marL="979326" indent="0" algn="ctr">
              <a:buNone/>
            </a:lvl3pPr>
            <a:lvl4pPr marL="1468990" indent="0" algn="ctr">
              <a:buNone/>
            </a:lvl4pPr>
            <a:lvl5pPr marL="1958653" indent="0" algn="ctr">
              <a:buNone/>
            </a:lvl5pPr>
            <a:lvl6pPr marL="2448316" indent="0" algn="ctr">
              <a:buNone/>
            </a:lvl6pPr>
            <a:lvl7pPr marL="2937979" indent="0" algn="ctr">
              <a:buNone/>
            </a:lvl7pPr>
            <a:lvl8pPr marL="3427643" indent="0" algn="ctr">
              <a:buNone/>
            </a:lvl8pPr>
            <a:lvl9pPr marL="3917306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AE1D8C-1CBB-42BA-A33E-AD451F6DCAD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3" cy="15773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7" y="1008765"/>
            <a:ext cx="64008" cy="4800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2434A-C0FF-47E4-B7CB-92FC78F796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5"/>
            <a:ext cx="1828800" cy="4388642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1" y="205985"/>
            <a:ext cx="5562600" cy="43886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28FB7-9295-47E3-8FF0-5389428095D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65B89-A213-4B8F-AE46-C725C8C091A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36"/>
            <a:ext cx="6858000" cy="5143539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3" y="1950244"/>
            <a:ext cx="6400800" cy="1714500"/>
          </a:xfrm>
        </p:spPr>
        <p:txBody>
          <a:bodyPr anchor="t"/>
          <a:lstStyle>
            <a:lvl1pPr algn="l">
              <a:lnSpc>
                <a:spcPts val="4820"/>
              </a:lnSpc>
              <a:buNone/>
              <a:defRPr sz="44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3" y="800102"/>
            <a:ext cx="6400800" cy="1132285"/>
          </a:xfrm>
        </p:spPr>
        <p:txBody>
          <a:bodyPr anchor="b"/>
          <a:lstStyle>
            <a:lvl1pPr marL="19586" indent="0">
              <a:lnSpc>
                <a:spcPts val="2463"/>
              </a:lnSpc>
              <a:spcBef>
                <a:spcPts val="0"/>
              </a:spcBef>
              <a:buNone/>
              <a:defRPr sz="2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B2536-8B2D-4E38-93CB-1089E56D67A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4"/>
            <a:ext cx="76200" cy="5143539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0"/>
            <a:ext cx="210313" cy="15773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5" y="2059402"/>
            <a:ext cx="64008" cy="4800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7" y="1143000"/>
            <a:ext cx="3657600" cy="349758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7" y="1143000"/>
            <a:ext cx="3657600" cy="349758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CE64F-B26B-40BC-AF9E-E44B2DE1BBE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870253"/>
            <a:ext cx="8229600" cy="857250"/>
          </a:xfrm>
        </p:spPr>
        <p:txBody>
          <a:bodyPr anchor="ctr"/>
          <a:lstStyle>
            <a:lvl1pPr algn="ctr">
              <a:defRPr sz="48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12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8552" indent="0" algn="l">
              <a:lnSpc>
                <a:spcPct val="100000"/>
              </a:lnSpc>
              <a:spcBef>
                <a:spcPts val="106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12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8552" indent="0" algn="l">
              <a:lnSpc>
                <a:spcPct val="100000"/>
              </a:lnSpc>
              <a:spcBef>
                <a:spcPts val="106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3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21111" indent="-293799">
              <a:lnSpc>
                <a:spcPct val="100000"/>
              </a:lnSpc>
              <a:spcBef>
                <a:spcPts val="750"/>
              </a:spcBef>
              <a:defRPr sz="2400"/>
            </a:lvl1pPr>
            <a:lvl2pPr>
              <a:lnSpc>
                <a:spcPct val="100000"/>
              </a:lnSpc>
              <a:spcBef>
                <a:spcPts val="750"/>
              </a:spcBef>
              <a:defRPr sz="2100"/>
            </a:lvl2pPr>
            <a:lvl3pPr>
              <a:lnSpc>
                <a:spcPct val="100000"/>
              </a:lnSpc>
              <a:spcBef>
                <a:spcPts val="750"/>
              </a:spcBef>
              <a:defRPr sz="1900"/>
            </a:lvl3pPr>
            <a:lvl4pPr>
              <a:lnSpc>
                <a:spcPct val="100000"/>
              </a:lnSpc>
              <a:spcBef>
                <a:spcPts val="750"/>
              </a:spcBef>
              <a:defRPr sz="1700"/>
            </a:lvl4pPr>
            <a:lvl5pPr>
              <a:lnSpc>
                <a:spcPct val="100000"/>
              </a:lnSpc>
              <a:spcBef>
                <a:spcPts val="750"/>
              </a:spcBef>
              <a:defRPr sz="17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3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21111" indent="-293799">
              <a:lnSpc>
                <a:spcPct val="100000"/>
              </a:lnSpc>
              <a:spcBef>
                <a:spcPts val="750"/>
              </a:spcBef>
              <a:defRPr sz="2400"/>
            </a:lvl1pPr>
            <a:lvl2pPr>
              <a:lnSpc>
                <a:spcPct val="100000"/>
              </a:lnSpc>
              <a:spcBef>
                <a:spcPts val="750"/>
              </a:spcBef>
              <a:defRPr sz="2100"/>
            </a:lvl2pPr>
            <a:lvl3pPr>
              <a:lnSpc>
                <a:spcPct val="100000"/>
              </a:lnSpc>
              <a:spcBef>
                <a:spcPts val="750"/>
              </a:spcBef>
              <a:defRPr sz="1900"/>
            </a:lvl3pPr>
            <a:lvl4pPr>
              <a:lnSpc>
                <a:spcPct val="100000"/>
              </a:lnSpc>
              <a:spcBef>
                <a:spcPts val="750"/>
              </a:spcBef>
              <a:defRPr sz="1700"/>
            </a:lvl4pPr>
            <a:lvl5pPr>
              <a:lnSpc>
                <a:spcPct val="100000"/>
              </a:lnSpc>
              <a:spcBef>
                <a:spcPts val="750"/>
              </a:spcBef>
              <a:defRPr sz="17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D52D3-A107-478B-9862-938A3CD00F2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57DE6-C42E-4B49-86B0-E81C6D15850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5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0F5B0-DFF0-4BD8-9400-C8BB496E6E03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5" y="-36"/>
            <a:ext cx="73153" cy="5143539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5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142"/>
              </a:lnSpc>
              <a:buNone/>
              <a:defRPr sz="24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30"/>
            <a:ext cx="3810000" cy="523873"/>
          </a:xfrm>
        </p:spPr>
        <p:txBody>
          <a:bodyPr/>
          <a:lstStyle>
            <a:lvl1pPr marL="48965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2994424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059E97-ABD0-43E8-919E-365C86F69D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7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D4590-6E06-4DB6-8220-CDA331193B9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7934" tIns="293799" rIns="97934" bIns="48965" rtlCol="0" anchor="t">
            <a:normAutofit/>
          </a:bodyPr>
          <a:lstStyle>
            <a:extLst/>
          </a:lstStyle>
          <a:p>
            <a:pPr marL="0" indent="-303591" algn="l" rtl="0" eaLnBrk="1" latinLnBrk="0" hangingPunct="1">
              <a:lnSpc>
                <a:spcPts val="3213"/>
              </a:lnSpc>
              <a:spcBef>
                <a:spcPts val="642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6"/>
            <a:ext cx="4419600" cy="2635897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7934" tIns="293799" anchor="t"/>
          <a:lstStyle>
            <a:lvl1pPr marL="0" indent="0" algn="l" eaLnBrk="1" latinLnBrk="0" hangingPunct="1">
              <a:buNone/>
              <a:defRPr sz="35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61"/>
            <a:ext cx="685800" cy="15323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8" y="702593"/>
            <a:ext cx="649224" cy="15323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713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5" y="-611938"/>
            <a:ext cx="1638887" cy="122916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20" y="15832"/>
            <a:ext cx="1702191" cy="127664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791310"/>
            <a:ext cx="1125718" cy="826971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5" y="-36"/>
            <a:ext cx="8131128" cy="5143539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6"/>
            <a:ext cx="7498080" cy="857250"/>
          </a:xfrm>
          <a:prstGeom prst="rect">
            <a:avLst/>
          </a:prstGeom>
        </p:spPr>
        <p:txBody>
          <a:bodyPr lIns="97934" tIns="48965" rIns="97934" bIns="48965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 lIns="97934" tIns="48965" rIns="97934" bIns="48965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</p:spPr>
        <p:txBody>
          <a:bodyPr lIns="97934" tIns="48965" rIns="97934" bIns="48965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1" y="4729163"/>
            <a:ext cx="2895600" cy="357187"/>
          </a:xfrm>
          <a:prstGeom prst="rect">
            <a:avLst/>
          </a:prstGeom>
        </p:spPr>
        <p:txBody>
          <a:bodyPr lIns="97934" tIns="48965" rIns="97934" bIns="48965" anchor="b"/>
          <a:lstStyle>
            <a:lvl1pPr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</p:spPr>
        <p:txBody>
          <a:bodyPr lIns="97934" tIns="48965" rIns="97934" bIns="48965" anchor="b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EC3D0A-D577-4AA8-BF4B-D7AE5E3F06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5" y="-36"/>
            <a:ext cx="73153" cy="5143539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934" tIns="48965" rIns="97934" bIns="4896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8000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91731" indent="-303591" algn="l" rtl="0" eaLnBrk="1" latinLnBrk="0" hangingPunct="1">
        <a:lnSpc>
          <a:spcPct val="100000"/>
        </a:lnSpc>
        <a:spcBef>
          <a:spcPts val="642"/>
        </a:spcBef>
        <a:buClr>
          <a:schemeClr val="accent1"/>
        </a:buClr>
        <a:buSzPct val="80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9" indent="-254624" algn="l" rtl="0" eaLnBrk="1" latinLnBrk="0" hangingPunct="1">
        <a:lnSpc>
          <a:spcPct val="100000"/>
        </a:lnSpc>
        <a:spcBef>
          <a:spcPts val="588"/>
        </a:spcBef>
        <a:buClr>
          <a:schemeClr val="accent1"/>
        </a:buClr>
        <a:buFont typeface="Verdana"/>
        <a:buChar char="◦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947" indent="-244832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192" indent="-186072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90644" indent="-195866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615888" indent="-195866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841134" indent="-19586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586" indent="-19586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1832" indent="-19586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96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93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8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86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48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379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17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6"/>
          <p:cNvSpPr txBox="1">
            <a:spLocks noChangeArrowheads="1"/>
          </p:cNvSpPr>
          <p:nvPr/>
        </p:nvSpPr>
        <p:spPr bwMode="auto">
          <a:xfrm>
            <a:off x="1043608" y="2211710"/>
            <a:ext cx="79928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4" tIns="48965" rIns="97934" bIns="48965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kern="0" cap="all" dirty="0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Разработка экологически безопасных </a:t>
            </a:r>
            <a:r>
              <a:rPr lang="ru-RU" b="1" kern="0" cap="all" dirty="0" err="1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наномодифицирующих</a:t>
            </a:r>
            <a:r>
              <a:rPr lang="ru-RU" b="1" kern="0" cap="all" dirty="0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добавок для </a:t>
            </a:r>
            <a:r>
              <a:rPr lang="ru-RU" b="1" kern="0" cap="all" dirty="0" err="1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цементосодержащих</a:t>
            </a:r>
            <a:r>
              <a:rPr lang="ru-RU" b="1" kern="0" cap="all" dirty="0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строительных материалов конструкционного и декоративного назначения </a:t>
            </a:r>
            <a:endParaRPr lang="es-ES" b="1" kern="0" cap="all" dirty="0" smtClean="0">
              <a:solidFill>
                <a:srgbClr val="FF0000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66"/>
          <p:cNvSpPr txBox="1">
            <a:spLocks noChangeArrowheads="1"/>
          </p:cNvSpPr>
          <p:nvPr/>
        </p:nvSpPr>
        <p:spPr bwMode="auto">
          <a:xfrm>
            <a:off x="1115616" y="51470"/>
            <a:ext cx="7704856" cy="43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4" tIns="48965" rIns="97934" bIns="48965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ru-RU" sz="1200" kern="0" cap="all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ОБЩЕСТВО С ОГРАНИЧЕННОЙ ОТВЕТСТВЕННОСТЬЮ </a:t>
            </a:r>
          </a:p>
          <a:p>
            <a:pPr algn="ctr">
              <a:spcBef>
                <a:spcPts val="0"/>
              </a:spcBef>
            </a:pPr>
            <a:r>
              <a:rPr lang="ru-RU" sz="1200" kern="0" cap="all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МАЛОЕ ИННОВАЦИОННОЕ ПРЕДПРИЯТИЕ «НАНОКОМПОЗИТ-БГИТА», БРЯНСК </a:t>
            </a:r>
            <a:endParaRPr lang="es-ES" sz="1200" kern="0" cap="all" dirty="0" smtClean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Rectangle 166"/>
          <p:cNvSpPr txBox="1">
            <a:spLocks noChangeArrowheads="1"/>
          </p:cNvSpPr>
          <p:nvPr/>
        </p:nvSpPr>
        <p:spPr bwMode="auto">
          <a:xfrm>
            <a:off x="1115616" y="915566"/>
            <a:ext cx="763284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4" tIns="48965" rIns="97934" bIns="48965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b="1" kern="0" cap="all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Презентация проекта</a:t>
            </a:r>
            <a:endParaRPr lang="es-ES" b="1" kern="0" cap="all" dirty="0" smtClean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Рисунок 8" descr="кар 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535857"/>
            <a:ext cx="1822091" cy="67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66"/>
          <p:cNvSpPr txBox="1">
            <a:spLocks noChangeArrowheads="1"/>
          </p:cNvSpPr>
          <p:nvPr/>
        </p:nvSpPr>
        <p:spPr bwMode="auto">
          <a:xfrm>
            <a:off x="1115616" y="4803998"/>
            <a:ext cx="7704856" cy="23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4" tIns="48965" rIns="97934" bIns="48965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ru-RU" sz="1200" kern="0" cap="all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В рамках </a:t>
            </a:r>
            <a:r>
              <a:rPr lang="ru-RU" sz="1200" kern="0" cap="all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среднерусского экономического форума </a:t>
            </a:r>
            <a:r>
              <a:rPr lang="ru-RU" sz="1200" kern="0" cap="all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2014, </a:t>
            </a:r>
            <a:r>
              <a:rPr lang="ru-RU" sz="1200" kern="0" cap="all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курск</a:t>
            </a:r>
            <a:endParaRPr lang="es-ES" sz="1200" kern="0" cap="all" dirty="0" smtClean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" name="Рисунок 5" descr="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83918"/>
            <a:ext cx="1043608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589345"/>
            <a:ext cx="3275856" cy="101799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А – трещины в порах цементного камня без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наномодификатора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endParaRPr lang="ru-RU" sz="1600" dirty="0"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5" name="Рисунок 4" descr="C:\Documents and Settings\SAM\Рабочий стол\ASPIRANTURA 2010\диссертация\SEM Quanta Belgorod\PK\1_002.tif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4282" y="483518"/>
            <a:ext cx="2557518" cy="219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SAM\Рабочий стол\ASPIRANTURA 2010\диссертация\SEM Quanta Belgorod\PD\1_004.tif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214678" y="483518"/>
            <a:ext cx="2509450" cy="219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SAM\Рабочий стол\ASPIRANTURA 2010\диссертация\SEM Quanta Belgorod\pytk\1_00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32484"/>
            <a:ext cx="2557518" cy="228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SAM\Рабочий стол\ASPIRANTURA 2010\диссертация\SEM Quanta Belgorod\pytk\1_005.t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732484"/>
            <a:ext cx="2509450" cy="228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39752" y="55552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55552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9752" y="27877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2787774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868144" y="2035965"/>
            <a:ext cx="3275856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latin typeface="Bookman Old Style" pitchFamily="18" charset="0"/>
                <a:ea typeface="+mj-ea"/>
                <a:cs typeface="+mj-cs"/>
              </a:rPr>
              <a:t>Б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– зарастающая трещина с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новообразованиями в порах </a:t>
            </a:r>
            <a:r>
              <a:rPr kumimoji="0" lang="ru-RU" sz="16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нано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модифицированного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цементного камня 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868144" y="3696899"/>
            <a:ext cx="32758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latin typeface="Bookman Old Style" pitchFamily="18" charset="0"/>
                <a:ea typeface="+mj-ea"/>
                <a:cs typeface="+mj-cs"/>
              </a:rPr>
              <a:t>В, Г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– новообразования на границе и внутри 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пор 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наномодифицированного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цементного камня 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0"/>
            <a:ext cx="9144000" cy="4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noProof="0" dirty="0" smtClean="0">
                <a:latin typeface="Bookman Old Style" pitchFamily="18" charset="0"/>
                <a:ea typeface="+mj-ea"/>
                <a:cs typeface="+mj-cs"/>
              </a:rPr>
              <a:t>С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труктура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наномодифицированного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цементного камня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6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532440" y="4587973"/>
            <a:ext cx="538408" cy="498377"/>
          </a:xfrm>
        </p:spPr>
        <p:txBody>
          <a:bodyPr/>
          <a:lstStyle/>
          <a:p>
            <a:fld id="{08565B89-A213-4B8F-AE46-C725C8C091A7}" type="slidenum">
              <a:rPr lang="es-ES" sz="2000" smtClean="0">
                <a:solidFill>
                  <a:schemeClr val="tx1"/>
                </a:solidFill>
              </a:rPr>
              <a:pPr/>
              <a:t>10</a:t>
            </a:fld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8994" y="589351"/>
            <a:ext cx="418995" cy="468218"/>
          </a:xfrm>
          <a:prstGeom prst="rect">
            <a:avLst/>
          </a:prstGeom>
          <a:noFill/>
        </p:spPr>
        <p:txBody>
          <a:bodyPr wrap="none" lIns="97934" tIns="48965" rIns="97934" bIns="48965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532440" y="4587973"/>
            <a:ext cx="538408" cy="498377"/>
          </a:xfrm>
        </p:spPr>
        <p:txBody>
          <a:bodyPr/>
          <a:lstStyle/>
          <a:p>
            <a:fld id="{08565B89-A213-4B8F-AE46-C725C8C091A7}" type="slidenum">
              <a:rPr lang="es-ES" sz="2000" smtClean="0">
                <a:solidFill>
                  <a:schemeClr val="tx1"/>
                </a:solidFill>
              </a:rPr>
              <a:pPr/>
              <a:t>11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33468"/>
            <a:ext cx="8712968" cy="594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    Структура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наномодифицированного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цементно-песчаного композита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3" name="Рисунок 12" descr="C:\Users\user\Desktop\МЗБ КОНТР.jpg"/>
          <p:cNvPicPr/>
          <p:nvPr/>
        </p:nvPicPr>
        <p:blipFill>
          <a:blip r:embed="rId2" cstate="print"/>
          <a:srcRect l="29135" t="12677" r="21481" b="54987"/>
          <a:stretch>
            <a:fillRect/>
          </a:stretch>
        </p:blipFill>
        <p:spPr bwMode="auto">
          <a:xfrm>
            <a:off x="1331640" y="843558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МЗБ МОД.jpg"/>
          <p:cNvPicPr/>
          <p:nvPr/>
        </p:nvPicPr>
        <p:blipFill>
          <a:blip r:embed="rId3" cstate="print"/>
          <a:srcRect l="28995" t="18732" r="21497" b="49007"/>
          <a:stretch>
            <a:fillRect/>
          </a:stretch>
        </p:blipFill>
        <p:spPr bwMode="auto">
          <a:xfrm>
            <a:off x="5148064" y="843558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403648" y="4515966"/>
            <a:ext cx="3528392" cy="450050"/>
          </a:xfrm>
          <a:prstGeom prst="rect">
            <a:avLst/>
          </a:prstGeom>
        </p:spPr>
        <p:txBody>
          <a:bodyPr lIns="97934" tIns="48965" rIns="97934" bIns="48965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БЕЗДОБАВОЧНЫЙ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48064" y="4497964"/>
            <a:ext cx="3528392" cy="450050"/>
          </a:xfrm>
          <a:prstGeom prst="rect">
            <a:avLst/>
          </a:prstGeom>
        </p:spPr>
        <p:txBody>
          <a:bodyPr lIns="97934" tIns="48965" rIns="97934" bIns="48965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НАНОМОДИФИЦИРОВАННЫЙ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0" name="Рисунок 19" descr="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5B89-A213-4B8F-AE46-C725C8C091A7}" type="slidenum">
              <a:rPr lang="es-ES" sz="1600" b="1" smtClean="0">
                <a:solidFill>
                  <a:schemeClr val="tx1"/>
                </a:solidFill>
              </a:rPr>
              <a:pPr/>
              <a:t>12</a:t>
            </a:fld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147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Номограмма зависимости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прочности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ЦПК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от количества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наномодификатора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пигмента, воды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льга\Pictures\подбор состава с пигментом\Пост наном прочность.jpg"/>
          <p:cNvPicPr/>
          <p:nvPr/>
        </p:nvPicPr>
        <p:blipFill>
          <a:blip r:embed="rId3" cstate="print"/>
          <a:srcRect l="2396" t="6667" r="41107" b="3939"/>
          <a:stretch>
            <a:fillRect/>
          </a:stretch>
        </p:blipFill>
        <p:spPr bwMode="auto">
          <a:xfrm>
            <a:off x="2699792" y="699542"/>
            <a:ext cx="45365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71600" y="645100"/>
            <a:ext cx="8136904" cy="39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4" tIns="48965" rIns="97934" bIns="48965" numCol="1" anchor="ctr" anchorCtr="0" compatLnSpc="1">
            <a:prstTxWarp prst="textNoShape">
              <a:avLst/>
            </a:prstTxWarp>
            <a:spAutoFit/>
          </a:bodyPr>
          <a:lstStyle/>
          <a:p>
            <a:pPr marL="367249" indent="-367249" algn="just" defTabSz="979326" eaLnBrk="0" hangingPunct="0">
              <a:buFont typeface="+mj-lt"/>
              <a:buAutoNum type="arabicPeriod"/>
            </a:pPr>
            <a:r>
              <a:rPr lang="ru-RU" sz="21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У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скорение набора прочности цементных композитов в 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1,5-2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раза через </a:t>
            </a:r>
          </a:p>
          <a:p>
            <a:pPr marL="367249" indent="-367249" algn="just" defTabSz="979326" eaLnBrk="0" hangingPunct="0"/>
            <a:r>
              <a:rPr lang="ru-RU" sz="21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1 сутки и в 2,5-3 раза через 3 суток твердения. </a:t>
            </a:r>
            <a:endParaRPr kumimoji="0" lang="ru-RU" sz="210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367249" indent="-367249" algn="just" defTabSz="979326" eaLnBrk="0" hangingPunct="0"/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2.   Снижение пористости на 15-20 % и уплотнение структуры на 20-25 %. </a:t>
            </a:r>
            <a:endParaRPr kumimoji="0" lang="ru-RU" sz="210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367249" indent="-367249" algn="just" defTabSz="979326" eaLnBrk="0" hangingPunct="0"/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3.   Повышение марочной прочности цементных композитов в 1,5-3 раза.</a:t>
            </a:r>
            <a:endParaRPr kumimoji="0" lang="ru-RU" sz="210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367249" indent="-367249" algn="just" defTabSz="979326" eaLnBrk="0" hangingPunct="0"/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4.   Снижение </a:t>
            </a:r>
            <a:r>
              <a:rPr kumimoji="0" lang="ru-RU" sz="210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истираемости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в 3,5-4 раза.</a:t>
            </a:r>
            <a:endParaRPr kumimoji="0" lang="ru-RU" sz="210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367249" indent="-367249" algn="just" defTabSz="979326" eaLnBrk="0" hangingPunct="0"/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5. </a:t>
            </a:r>
            <a:r>
              <a:rPr kumimoji="0" lang="ru-RU" sz="210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Снижение </a:t>
            </a:r>
            <a:r>
              <a:rPr kumimoji="0" lang="ru-RU" sz="210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водопоглощения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древесно-цементных композитов в 2-2,5 раза.</a:t>
            </a:r>
            <a:endParaRPr kumimoji="0" lang="ru-RU" sz="210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367249" indent="-367249" algn="just" defTabSz="979326" eaLnBrk="0" hangingPunct="0"/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6.   Повышение марки по морозостойкости  в 1,5-2</a:t>
            </a:r>
            <a:r>
              <a:rPr kumimoji="0" lang="ru-RU" sz="210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раза.</a:t>
            </a:r>
            <a:endParaRPr kumimoji="0" lang="ru-RU" sz="210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367249" indent="-367249" algn="just" defTabSz="979326" eaLnBrk="0" hangingPunct="0"/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7.   Экономия цемента на </a:t>
            </a:r>
            <a:r>
              <a:rPr lang="ru-RU" sz="21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20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-50 %.</a:t>
            </a:r>
            <a:endParaRPr kumimoji="0" lang="ru-RU" sz="210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367249" indent="-367249" algn="just" defTabSz="979326" eaLnBrk="0" hangingPunct="0">
              <a:buAutoNum type="arabicPeriod" startAt="8"/>
            </a:pPr>
            <a:r>
              <a:rPr lang="ru-RU" sz="21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озможность использования некондиционного и техногенного сырья.</a:t>
            </a:r>
          </a:p>
          <a:p>
            <a:pPr marL="367249" indent="-367249" algn="just" eaLnBrk="0" hangingPunct="0">
              <a:buFontTx/>
              <a:buAutoNum type="arabicPeriod" startAt="8"/>
            </a:pPr>
            <a:r>
              <a:rPr lang="ru-RU" sz="21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Ускорение ввода изделий и конструкций в эксплуатацию.</a:t>
            </a:r>
          </a:p>
          <a:p>
            <a:pPr marL="367249" indent="-367249" algn="just" eaLnBrk="0" hangingPunct="0">
              <a:buFontTx/>
              <a:buAutoNum type="arabicPeriod" startAt="8"/>
            </a:pPr>
            <a:r>
              <a:rPr lang="ru-RU" sz="21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нижение энергоемкости производства бетонов на </a:t>
            </a:r>
            <a:r>
              <a:rPr lang="ru-RU" sz="21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50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-80 % за счет уменьшения времени </a:t>
            </a:r>
            <a:r>
              <a:rPr kumimoji="0" lang="ru-RU" sz="210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тепловлажностной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обработки или ее отсутствия.</a:t>
            </a:r>
            <a:endParaRPr lang="ru-RU" sz="2100" dirty="0" smtClean="0">
              <a:latin typeface="Arial Narrow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51470"/>
            <a:ext cx="8352928" cy="436945"/>
          </a:xfrm>
          <a:prstGeom prst="rect">
            <a:avLst/>
          </a:prstGeom>
        </p:spPr>
        <p:txBody>
          <a:bodyPr lIns="97934" tIns="48965" rIns="97934" bIns="48965"/>
          <a:lstStyle/>
          <a:p>
            <a:pPr algn="ctr" defTabSz="979326" eaLnBrk="0" hangingPunct="0">
              <a:defRPr/>
            </a:pPr>
            <a:r>
              <a:rPr lang="ru-RU" sz="2300" b="1" kern="0" dirty="0" smtClean="0">
                <a:latin typeface="Bookman Old Style" pitchFamily="18" charset="0"/>
                <a:ea typeface="+mj-ea"/>
                <a:cs typeface="Arial" pitchFamily="34" charset="0"/>
              </a:rPr>
              <a:t>Техническая эффективность </a:t>
            </a:r>
            <a:r>
              <a:rPr lang="ru-RU" sz="2300" b="1" kern="0" dirty="0" err="1" smtClean="0">
                <a:latin typeface="Bookman Old Style" pitchFamily="18" charset="0"/>
                <a:ea typeface="+mj-ea"/>
                <a:cs typeface="Arial" pitchFamily="34" charset="0"/>
              </a:rPr>
              <a:t>наномодификатора</a:t>
            </a:r>
            <a:endParaRPr lang="ru-RU" sz="2300" b="1" kern="0" dirty="0">
              <a:latin typeface="Bookman Old Style" pitchFamily="18" charset="0"/>
              <a:ea typeface="+mj-ea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440" y="4659983"/>
            <a:ext cx="538408" cy="426368"/>
          </a:xfrm>
        </p:spPr>
        <p:txBody>
          <a:bodyPr/>
          <a:lstStyle/>
          <a:p>
            <a:fld id="{9940F5B0-DFF0-4BD8-9400-C8BB496E6E03}" type="slidenum">
              <a:rPr lang="es-ES" sz="2000" smtClean="0">
                <a:solidFill>
                  <a:schemeClr val="tx1"/>
                </a:solidFill>
              </a:rPr>
              <a:pPr/>
              <a:t>13</a:t>
            </a:fld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107139"/>
            <a:ext cx="8172400" cy="448387"/>
          </a:xfrm>
          <a:prstGeom prst="rect">
            <a:avLst/>
          </a:prstGeom>
        </p:spPr>
        <p:txBody>
          <a:bodyPr lIns="97934" tIns="48965" rIns="97934" bIns="48965"/>
          <a:lstStyle/>
          <a:p>
            <a:pPr algn="ctr" defTabSz="979326">
              <a:defRPr/>
            </a:pPr>
            <a:r>
              <a:rPr lang="ru-RU" sz="2400" b="1" kern="0" cap="all" dirty="0" smtClean="0">
                <a:latin typeface="Bookman Old Style" pitchFamily="18" charset="0"/>
                <a:ea typeface="+mj-ea"/>
                <a:cs typeface="Arial" pitchFamily="34" charset="0"/>
              </a:rPr>
              <a:t>интеллектуальная собственность</a:t>
            </a:r>
            <a:endParaRPr lang="ru-RU" sz="2400" b="1" kern="0" cap="all" dirty="0">
              <a:latin typeface="Bookman Old Style" pitchFamily="18" charset="0"/>
              <a:ea typeface="+mj-ea"/>
              <a:cs typeface="Arial" pitchFamily="34" charset="0"/>
            </a:endParaRPr>
          </a:p>
        </p:txBody>
      </p:sp>
      <p:pic>
        <p:nvPicPr>
          <p:cNvPr id="6" name="Рисунок 5" descr="J:\001.jpg"/>
          <p:cNvPicPr/>
          <p:nvPr/>
        </p:nvPicPr>
        <p:blipFill>
          <a:blip r:embed="rId2" cstate="print">
            <a:lum/>
          </a:blip>
          <a:srcRect l="10301" t="2312" r="5422" b="6210"/>
          <a:stretch>
            <a:fillRect/>
          </a:stretch>
        </p:blipFill>
        <p:spPr bwMode="auto">
          <a:xfrm>
            <a:off x="1545954" y="699542"/>
            <a:ext cx="3314078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4659983"/>
            <a:ext cx="538408" cy="426368"/>
          </a:xfrm>
        </p:spPr>
        <p:txBody>
          <a:bodyPr/>
          <a:lstStyle/>
          <a:p>
            <a:fld id="{9940F5B0-DFF0-4BD8-9400-C8BB496E6E03}" type="slidenum">
              <a:rPr lang="es-ES" sz="2000" smtClean="0">
                <a:solidFill>
                  <a:schemeClr val="tx1"/>
                </a:solidFill>
              </a:rPr>
              <a:pPr/>
              <a:t>14</a:t>
            </a:fld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2289" name="Picture 1" descr="C:\Users\user\Desktop\УЧЕБА\МЕДА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9541"/>
            <a:ext cx="3312368" cy="4320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87474"/>
            <a:ext cx="8064896" cy="432048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small" noProof="0" dirty="0" smtClean="0">
                <a:latin typeface="Bookman Old Style" pitchFamily="18" charset="0"/>
                <a:ea typeface="+mj-ea"/>
                <a:cs typeface="+mj-cs"/>
              </a:rPr>
              <a:t>КОНКУРЕНТНЫЕ ПРЕИМУЩЕСТВА ПРОЕКТА</a:t>
            </a:r>
            <a:endParaRPr kumimoji="0" lang="ru-RU" sz="2800" b="1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796174"/>
            <a:ext cx="8172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dirty="0" smtClean="0"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ниверсальность, высокая производительность, экологическая безопасность технологии получения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нанодисперсной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добавки.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 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изкое энергопотребление (в 2-3 раза меньше по сравнению с аналогами).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олучение добавки в жидком виде  позволяет равномерно распределить модификатор во всем объеме бетонной или растворной смеси.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indent="180975" algn="just" eaLnBrk="0" hangingPunct="0"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 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изкая себестоимость производства </a:t>
            </a:r>
            <a:r>
              <a:rPr lang="ru-RU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модификатора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ru-RU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1600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-2000 руб.</a:t>
            </a:r>
            <a:r>
              <a:rPr lang="ru-RU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/ </a:t>
            </a:r>
            <a:r>
              <a:rPr lang="ru-RU" sz="2000" dirty="0" smtClean="0">
                <a:latin typeface="Arial Narrow" pitchFamily="34" charset="0"/>
              </a:rPr>
              <a:t>1 м</a:t>
            </a:r>
            <a:r>
              <a:rPr lang="ru-RU" sz="2000" baseline="30000" dirty="0" smtClean="0">
                <a:latin typeface="Arial Narrow" pitchFamily="34" charset="0"/>
              </a:rPr>
              <a:t>3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).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Высокая техническая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эффективность добавки, позволяющая </a:t>
            </a:r>
            <a:r>
              <a:rPr lang="ru-RU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производить быстротвердеющие и высокопрочные цементные </a:t>
            </a:r>
            <a:r>
              <a:rPr lang="ru-RU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композиционные </a:t>
            </a:r>
            <a:r>
              <a:rPr lang="ru-RU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материалы с улучшенными  строительно-эксплуатационными свойствами.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608" y="51470"/>
            <a:ext cx="7776864" cy="428631"/>
          </a:xfrm>
          <a:prstGeom prst="rect">
            <a:avLst/>
          </a:prstGeom>
        </p:spPr>
        <p:txBody>
          <a:bodyPr lIns="97934" tIns="48965" rIns="97934" bIns="48965"/>
          <a:lstStyle/>
          <a:p>
            <a:pPr algn="ctr" defTabSz="979326">
              <a:defRPr/>
            </a:pPr>
            <a:r>
              <a:rPr lang="ru-RU" sz="2800" b="1" kern="0" cap="all" dirty="0" smtClean="0">
                <a:latin typeface="Bookman Old Style" pitchFamily="18" charset="0"/>
                <a:ea typeface="+mj-ea"/>
                <a:cs typeface="Arial" pitchFamily="34" charset="0"/>
              </a:rPr>
              <a:t>Потенциальный рынок сбыта</a:t>
            </a:r>
            <a:endParaRPr lang="ru-RU" sz="2800" b="1" kern="0" cap="all" dirty="0">
              <a:latin typeface="Bookman Old Style" pitchFamily="18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1" y="696505"/>
          <a:ext cx="8572560" cy="428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F5B0-DFF0-4BD8-9400-C8BB496E6E03}" type="slidenum">
              <a:rPr lang="es-ES" sz="1800" smtClean="0">
                <a:solidFill>
                  <a:schemeClr val="tx1"/>
                </a:solidFill>
              </a:rPr>
              <a:pPr/>
              <a:t>16</a:t>
            </a:fld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9552" y="51470"/>
            <a:ext cx="8604448" cy="394805"/>
          </a:xfrm>
          <a:prstGeom prst="rect">
            <a:avLst/>
          </a:prstGeom>
        </p:spPr>
        <p:txBody>
          <a:bodyPr lIns="97934" tIns="48965" rIns="97934" bIns="48965"/>
          <a:lstStyle/>
          <a:p>
            <a:pPr algn="ctr">
              <a:defRPr/>
            </a:pPr>
            <a:r>
              <a:rPr lang="ru-RU" sz="2400" b="1" kern="0" dirty="0" smtClean="0">
                <a:latin typeface="Bookman Old Style" pitchFamily="18" charset="0"/>
                <a:ea typeface="+mj-ea"/>
                <a:cs typeface="Arial" pitchFamily="34" charset="0"/>
              </a:rPr>
              <a:t>    ЭКОНОМИЧЕСКАЯ ЭФФЕКТИВНОСТЬ ПРОЕКТА</a:t>
            </a:r>
            <a:endParaRPr lang="ru-RU" sz="2400" b="1" kern="0" dirty="0">
              <a:latin typeface="Bookman Old Style" pitchFamily="18" charset="0"/>
              <a:ea typeface="+mj-ea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4587975"/>
            <a:ext cx="538408" cy="498376"/>
          </a:xfrm>
        </p:spPr>
        <p:txBody>
          <a:bodyPr/>
          <a:lstStyle/>
          <a:p>
            <a:fld id="{08565B89-A213-4B8F-AE46-C725C8C091A7}" type="slidenum">
              <a:rPr lang="es-ES" sz="2000" smtClean="0">
                <a:solidFill>
                  <a:schemeClr val="tx1"/>
                </a:solidFill>
              </a:rPr>
              <a:pPr/>
              <a:t>17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584819"/>
            <a:ext cx="84969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Потребность в инвестициях – </a:t>
            </a:r>
            <a:r>
              <a:rPr lang="ru-RU" sz="2400" b="1" dirty="0" smtClean="0">
                <a:solidFill>
                  <a:srgbClr val="008000"/>
                </a:solidFill>
                <a:latin typeface="Arial Narrow" pitchFamily="34" charset="0"/>
                <a:ea typeface="TimesNewRomanPSMT"/>
                <a:cs typeface="Arial" pitchFamily="34" charset="0"/>
              </a:rPr>
              <a:t>35,4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 млн. руб.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Собственно  занимаемые  средства –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 1 млн. руб.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Создание новых рабочих мест – </a:t>
            </a:r>
            <a:r>
              <a:rPr lang="ru-RU" sz="2400" b="1" dirty="0" smtClean="0">
                <a:solidFill>
                  <a:srgbClr val="008000"/>
                </a:solidFill>
                <a:latin typeface="Arial Narrow" pitchFamily="34" charset="0"/>
                <a:ea typeface="TimesNewRomanPSMT"/>
                <a:cs typeface="Arial" pitchFamily="34" charset="0"/>
              </a:rPr>
              <a:t>22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 вакансии.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 Narrow" pitchFamily="34" charset="0"/>
                <a:ea typeface="TimesNewRomanPSMT"/>
                <a:cs typeface="Arial" pitchFamily="34" charset="0"/>
              </a:rPr>
              <a:t>С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тавка дисконтирования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–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28 %.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 Narrow" pitchFamily="34" charset="0"/>
                <a:ea typeface="TimesNewRomanPSMT"/>
                <a:cs typeface="Arial" pitchFamily="34" charset="0"/>
              </a:rPr>
              <a:t>Ч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истый дисконтированный доход (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NPV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NewRomanPSMT"/>
                <a:cs typeface="Arial" pitchFamily="34" charset="0"/>
              </a:rPr>
              <a:t>) – </a:t>
            </a:r>
            <a:r>
              <a:rPr lang="ru-RU" sz="2400" b="1" dirty="0" smtClean="0">
                <a:solidFill>
                  <a:srgbClr val="008000"/>
                </a:solidFill>
                <a:latin typeface="Arial Narrow" pitchFamily="34" charset="0"/>
                <a:ea typeface="TimesNewRomanPSMT"/>
                <a:cs typeface="Arial" pitchFamily="34" charset="0"/>
              </a:rPr>
              <a:t>40,8 млн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. руб.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ндекс доходности (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PI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) –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2,2.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нутренняя норма доходности (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IRR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) – </a:t>
            </a:r>
            <a:r>
              <a:rPr lang="ru-RU" sz="2400" b="1" dirty="0" smtClean="0">
                <a:solidFill>
                  <a:srgbClr val="008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85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%.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рок окупаемости – </a:t>
            </a:r>
            <a:r>
              <a:rPr lang="ru-RU" sz="2400" b="1" dirty="0" smtClean="0">
                <a:solidFill>
                  <a:srgbClr val="008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2 года, 3 месяца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Суммарный уровень риска –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17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%.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60432" y="4659983"/>
            <a:ext cx="610416" cy="426368"/>
          </a:xfrm>
        </p:spPr>
        <p:txBody>
          <a:bodyPr/>
          <a:lstStyle/>
          <a:p>
            <a:fld id="{9940F5B0-DFF0-4BD8-9400-C8BB496E6E03}" type="slidenum">
              <a:rPr lang="es-ES" sz="2000" smtClean="0">
                <a:solidFill>
                  <a:schemeClr val="tx1"/>
                </a:solidFill>
              </a:rPr>
              <a:pPr/>
              <a:t>18</a:t>
            </a:fld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J:\Грамоты Чудакова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3478"/>
            <a:ext cx="3648165" cy="4834930"/>
          </a:xfrm>
          <a:prstGeom prst="rect">
            <a:avLst/>
          </a:prstGeom>
          <a:noFill/>
        </p:spPr>
      </p:pic>
      <p:pic>
        <p:nvPicPr>
          <p:cNvPr id="2051" name="Picture 3" descr="J:\Грамоты Чудакова\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027694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F5B0-DFF0-4BD8-9400-C8BB496E6E03}" type="slidenum">
              <a:rPr lang="es-ES" sz="1800" smtClean="0">
                <a:solidFill>
                  <a:schemeClr val="tx1"/>
                </a:solidFill>
              </a:rPr>
              <a:pPr/>
              <a:t>19</a:t>
            </a:fld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J:\Грамоты Чудакова\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540"/>
            <a:ext cx="3600400" cy="4951960"/>
          </a:xfrm>
          <a:prstGeom prst="rect">
            <a:avLst/>
          </a:prstGeom>
          <a:noFill/>
        </p:spPr>
      </p:pic>
      <p:pic>
        <p:nvPicPr>
          <p:cNvPr id="3075" name="Picture 3" descr="J:\Грамоты Чудакова\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3739662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99" y="86917"/>
            <a:ext cx="7777113" cy="75723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solidFill>
                  <a:schemeClr val="tx1"/>
                </a:solidFill>
                <a:latin typeface="Bookman Old Style" pitchFamily="18" charset="0"/>
              </a:rPr>
              <a:t>Описание проекта</a:t>
            </a:r>
            <a:endParaRPr lang="ru-RU" sz="3200" b="1" cap="all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187625" y="857238"/>
            <a:ext cx="7470572" cy="4090776"/>
          </a:xfrm>
          <a:noFill/>
        </p:spPr>
        <p:txBody>
          <a:bodyPr>
            <a:normAutofit lnSpcReduction="10000"/>
          </a:bodyPr>
          <a:lstStyle/>
          <a:p>
            <a:pPr>
              <a:buClrTx/>
              <a:buSzPct val="70000"/>
              <a:buBlip>
                <a:blip r:embed="rId2"/>
              </a:buBlip>
            </a:pPr>
            <a:r>
              <a:rPr lang="ru-RU" dirty="0"/>
              <a:t> </a:t>
            </a:r>
            <a:r>
              <a:rPr lang="ru-RU" sz="29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Актуальность и новизна </a:t>
            </a:r>
          </a:p>
          <a:p>
            <a:pPr>
              <a:buClrTx/>
              <a:buSzPct val="70000"/>
              <a:buBlip>
                <a:blip r:embed="rId2"/>
              </a:buBlip>
            </a:pPr>
            <a:r>
              <a:rPr lang="ru-RU" sz="29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Цель и задачи </a:t>
            </a:r>
          </a:p>
          <a:p>
            <a:pPr>
              <a:buClrTx/>
              <a:buSzPct val="70000"/>
              <a:buBlip>
                <a:blip r:embed="rId2"/>
              </a:buBlip>
            </a:pPr>
            <a:r>
              <a:rPr lang="ru-RU" sz="2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9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Описание инновационной продукции</a:t>
            </a:r>
          </a:p>
          <a:p>
            <a:pPr>
              <a:buClrTx/>
              <a:buSzPct val="70000"/>
              <a:buBlip>
                <a:blip r:embed="rId2"/>
              </a:buBlip>
            </a:pPr>
            <a:r>
              <a:rPr lang="ru-RU" sz="2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9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Интеллектуальная собственность</a:t>
            </a:r>
          </a:p>
          <a:p>
            <a:pPr>
              <a:buClrTx/>
              <a:buSzPct val="70000"/>
              <a:buBlip>
                <a:blip r:embed="rId2"/>
              </a:buBlip>
            </a:pPr>
            <a:r>
              <a:rPr lang="ru-RU" sz="2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9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Конкурентные преимущества проекта</a:t>
            </a:r>
          </a:p>
          <a:p>
            <a:pPr>
              <a:buClrTx/>
              <a:buSzPct val="70000"/>
              <a:buBlip>
                <a:blip r:embed="rId2"/>
              </a:buBlip>
            </a:pPr>
            <a:r>
              <a:rPr lang="ru-RU" sz="29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Потенциальные конкуренты</a:t>
            </a:r>
          </a:p>
          <a:p>
            <a:pPr>
              <a:buClrTx/>
              <a:buSzPct val="70000"/>
              <a:buBlip>
                <a:blip r:embed="rId2"/>
              </a:buBlip>
            </a:pPr>
            <a:r>
              <a:rPr lang="ru-RU" sz="2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9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Потенциальный рынок сбыта</a:t>
            </a:r>
          </a:p>
          <a:p>
            <a:pPr>
              <a:buClrTx/>
              <a:buSzPct val="70000"/>
              <a:buBlip>
                <a:blip r:embed="rId2"/>
              </a:buBlip>
            </a:pPr>
            <a:r>
              <a:rPr lang="ru-RU" sz="2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9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Экономическая эффективность проекта </a:t>
            </a:r>
          </a:p>
          <a:p>
            <a:pPr>
              <a:buNone/>
            </a:pPr>
            <a:endParaRPr lang="ru-RU" sz="2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29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5B89-A213-4B8F-AE46-C725C8C091A7}" type="slidenum">
              <a:rPr lang="es-ES" sz="20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es-E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5" descr="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6"/>
          <p:cNvSpPr txBox="1">
            <a:spLocks noChangeArrowheads="1"/>
          </p:cNvSpPr>
          <p:nvPr/>
        </p:nvSpPr>
        <p:spPr bwMode="auto">
          <a:xfrm>
            <a:off x="971600" y="1203598"/>
            <a:ext cx="79928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4" tIns="48965" rIns="97934" bIns="48965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kern="0" cap="all" dirty="0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Разработка экологически безопасных </a:t>
            </a:r>
            <a:r>
              <a:rPr lang="ru-RU" b="1" kern="0" cap="all" dirty="0" err="1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наномодифицирующих</a:t>
            </a:r>
            <a:r>
              <a:rPr lang="ru-RU" b="1" kern="0" cap="all" dirty="0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добавок для </a:t>
            </a:r>
            <a:r>
              <a:rPr lang="ru-RU" b="1" kern="0" cap="all" dirty="0" err="1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цементосодержащих</a:t>
            </a:r>
            <a:r>
              <a:rPr lang="ru-RU" b="1" kern="0" cap="all" dirty="0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строительных материалов конструкционного и декоративного назначения </a:t>
            </a:r>
            <a:endParaRPr lang="es-ES" b="1" kern="0" cap="all" dirty="0" smtClean="0">
              <a:solidFill>
                <a:srgbClr val="FF0000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Rectangle 166"/>
          <p:cNvSpPr txBox="1">
            <a:spLocks noChangeArrowheads="1"/>
          </p:cNvSpPr>
          <p:nvPr/>
        </p:nvSpPr>
        <p:spPr bwMode="auto">
          <a:xfrm>
            <a:off x="1187624" y="267494"/>
            <a:ext cx="763284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4" tIns="48965" rIns="97934" bIns="48965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kern="0" cap="all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Презентация проекта</a:t>
            </a:r>
            <a:endParaRPr lang="es-ES" b="1" kern="0" cap="all" dirty="0" smtClean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Рисунок 8" descr="кар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579862"/>
            <a:ext cx="1822091" cy="67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66"/>
          <p:cNvSpPr txBox="1">
            <a:spLocks noChangeArrowheads="1"/>
          </p:cNvSpPr>
          <p:nvPr/>
        </p:nvSpPr>
        <p:spPr bwMode="auto">
          <a:xfrm>
            <a:off x="1115616" y="4803998"/>
            <a:ext cx="7704856" cy="23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4" tIns="48965" rIns="97934" bIns="48965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ru-RU" sz="1200" kern="0" cap="all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Авторы проекта: </a:t>
            </a:r>
            <a:r>
              <a:rPr lang="ru-RU" sz="1200" kern="0" cap="all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Постникова </a:t>
            </a:r>
            <a:r>
              <a:rPr lang="ru-RU" sz="1200" kern="0" cap="all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ольга</a:t>
            </a:r>
            <a:r>
              <a:rPr lang="ru-RU" sz="1200" kern="0" cap="all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kern="0" cap="all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алексей</a:t>
            </a:r>
            <a:r>
              <a:rPr lang="ru-RU" sz="1200" kern="0" cap="all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kern="0" cap="all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пыкин</a:t>
            </a:r>
            <a:endParaRPr lang="es-ES" sz="1200" kern="0" cap="all" dirty="0" smtClean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23478"/>
            <a:ext cx="7777113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Актуальность проекта</a:t>
            </a:r>
            <a:endParaRPr lang="ru-RU" sz="3200" b="1" cap="all" dirty="0">
              <a:solidFill>
                <a:schemeClr val="tx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043608" y="771551"/>
          <a:ext cx="79208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86800" y="4786313"/>
            <a:ext cx="457200" cy="357187"/>
          </a:xfrm>
        </p:spPr>
        <p:txBody>
          <a:bodyPr/>
          <a:lstStyle/>
          <a:p>
            <a:fld id="{08565B89-A213-4B8F-AE46-C725C8C091A7}" type="slidenum">
              <a:rPr lang="es-ES" sz="2000" smtClean="0">
                <a:solidFill>
                  <a:schemeClr val="tx1"/>
                </a:solidFill>
              </a:rPr>
              <a:pPr/>
              <a:t>3</a:t>
            </a:fld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5" descr="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86917"/>
            <a:ext cx="7705105" cy="75723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Новизна проекта</a:t>
            </a:r>
            <a:endParaRPr lang="ru-RU" sz="3200" b="1" cap="all" dirty="0">
              <a:solidFill>
                <a:schemeClr val="tx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72049"/>
            <a:ext cx="7886112" cy="2576488"/>
          </a:xfrm>
          <a:ln>
            <a:noFill/>
          </a:ln>
        </p:spPr>
        <p:txBody>
          <a:bodyPr wrap="square" anchor="ctr" anchorCtr="0">
            <a:spAutoFit/>
          </a:bodyPr>
          <a:lstStyle/>
          <a:p>
            <a:pPr algn="just">
              <a:spcBef>
                <a:spcPts val="0"/>
              </a:spcBef>
              <a:buBlip>
                <a:blip r:embed="rId2"/>
              </a:buBlip>
            </a:pPr>
            <a:r>
              <a:rPr lang="ru-RU" sz="2900" dirty="0" smtClean="0"/>
              <a:t>  </a:t>
            </a:r>
            <a:r>
              <a:rPr lang="ru-RU" sz="2900" i="1" dirty="0" smtClean="0"/>
              <a:t>    </a:t>
            </a:r>
            <a:r>
              <a:rPr lang="ru-RU" sz="2200" i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Теоретически и экспериментально обоснована возможность </a:t>
            </a:r>
            <a:r>
              <a:rPr lang="ru-RU" sz="2200" i="1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сонохимического</a:t>
            </a:r>
            <a:r>
              <a:rPr lang="ru-RU" sz="2200" i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синтеза </a:t>
            </a:r>
            <a:r>
              <a:rPr lang="ru-RU" sz="2200" i="1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наномодификатора</a:t>
            </a:r>
            <a:r>
              <a:rPr lang="ru-RU" sz="2200" i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i="1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пигменного</a:t>
            </a:r>
            <a:r>
              <a:rPr lang="ru-RU" sz="2200" i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порошка диоксида титана, </a:t>
            </a:r>
            <a:r>
              <a:rPr lang="ru-RU" sz="2200" i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который обеспечивает получение высокоэффективных </a:t>
            </a:r>
            <a:r>
              <a:rPr lang="ru-RU" sz="2200" i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цементно-песчаных </a:t>
            </a:r>
            <a:r>
              <a:rPr lang="ru-RU" sz="2200" i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 ускоренными сроками твердения, повышенной прочностью и долговечностью. </a:t>
            </a:r>
            <a:endParaRPr lang="ru-RU" sz="2200" i="1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5B89-A213-4B8F-AE46-C725C8C091A7}" type="slidenum">
              <a:rPr lang="es-ES" sz="2000" smtClean="0">
                <a:solidFill>
                  <a:schemeClr val="tx1"/>
                </a:solidFill>
              </a:rPr>
              <a:pPr/>
              <a:t>4</a:t>
            </a:fld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5" descr="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5B89-A213-4B8F-AE46-C725C8C091A7}" type="slidenum">
              <a:rPr lang="es-ES" sz="2000" b="1" smtClean="0">
                <a:solidFill>
                  <a:schemeClr val="tx1"/>
                </a:solidFill>
              </a:rPr>
              <a:pPr/>
              <a:t>5</a:t>
            </a:fld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86917"/>
            <a:ext cx="7705105" cy="75723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цель проекта</a:t>
            </a:r>
            <a:endParaRPr lang="ru-RU" sz="3200" b="1" cap="all" dirty="0">
              <a:solidFill>
                <a:schemeClr val="tx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002090"/>
            <a:ext cx="77048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Bookman Old Style" pitchFamily="18" charset="0"/>
              </a:rPr>
              <a:t>              </a:t>
            </a:r>
            <a:r>
              <a:rPr lang="ru-RU" sz="2200" i="1" dirty="0" smtClean="0">
                <a:latin typeface="Bookman Old Style" pitchFamily="18" charset="0"/>
              </a:rPr>
              <a:t>Производство </a:t>
            </a:r>
            <a:r>
              <a:rPr lang="ru-RU" sz="2200" i="1" dirty="0" err="1" smtClean="0">
                <a:latin typeface="Bookman Old Style" pitchFamily="18" charset="0"/>
              </a:rPr>
              <a:t>конкурентноспособных</a:t>
            </a:r>
            <a:r>
              <a:rPr lang="ru-RU" sz="2200" i="1" dirty="0" smtClean="0">
                <a:latin typeface="Bookman Old Style" pitchFamily="18" charset="0"/>
              </a:rPr>
              <a:t> и экологически безопасных </a:t>
            </a:r>
            <a:r>
              <a:rPr lang="ru-RU" sz="2200" i="1" dirty="0" err="1" smtClean="0">
                <a:latin typeface="Bookman Old Style" pitchFamily="18" charset="0"/>
              </a:rPr>
              <a:t>наномодифицирующих</a:t>
            </a:r>
            <a:r>
              <a:rPr lang="ru-RU" sz="2200" i="1" dirty="0" smtClean="0">
                <a:latin typeface="Bookman Old Style" pitchFamily="18" charset="0"/>
              </a:rPr>
              <a:t> добавок для получения высокоэффективных </a:t>
            </a:r>
            <a:r>
              <a:rPr lang="ru-RU" sz="2200" i="1" dirty="0" smtClean="0">
                <a:latin typeface="Bookman Old Style" pitchFamily="18" charset="0"/>
              </a:rPr>
              <a:t>цементных </a:t>
            </a:r>
            <a:r>
              <a:rPr lang="ru-RU" sz="2200" i="1" dirty="0" smtClean="0">
                <a:latin typeface="Bookman Old Style" pitchFamily="18" charset="0"/>
              </a:rPr>
              <a:t>композиционных материалов для </a:t>
            </a:r>
            <a:r>
              <a:rPr lang="ru-RU" sz="2200" i="1" dirty="0" smtClean="0">
                <a:latin typeface="Bookman Old Style" pitchFamily="18" charset="0"/>
              </a:rPr>
              <a:t>декоративного строительства </a:t>
            </a:r>
            <a:r>
              <a:rPr lang="ru-RU" sz="2200" i="1" dirty="0" smtClean="0">
                <a:latin typeface="Bookman Old Style" pitchFamily="18" charset="0"/>
              </a:rPr>
              <a:t>с повышенными физико-механическими свойствами и долговечностью, ускоренным вводом в эксплуатацию при возможном снижении материальных затрат за счет экономии цемента и энергии на тепловую обработку.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7" name="Рисунок 5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7142"/>
            <a:ext cx="7614588" cy="63461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задачи проекта</a:t>
            </a:r>
            <a:endParaRPr lang="ru-RU" sz="3200" b="1" cap="all" dirty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71550"/>
            <a:ext cx="7992888" cy="437195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600" i="1" dirty="0" smtClean="0">
                <a:latin typeface="Bookman Old Style" pitchFamily="18" charset="0"/>
              </a:rPr>
              <a:t>Разработка теоретических и технологических аспектов  получения высокопрочных  быстротвердеющих  цементно-песчаных </a:t>
            </a:r>
            <a:r>
              <a:rPr lang="ru-RU" sz="1600" i="1" dirty="0" smtClean="0">
                <a:latin typeface="Bookman Old Style" pitchFamily="18" charset="0"/>
              </a:rPr>
              <a:t>материалов</a:t>
            </a:r>
            <a:r>
              <a:rPr lang="ru-RU" sz="1600" i="1" dirty="0" smtClean="0">
                <a:latin typeface="Bookman Old Style" pitchFamily="18" charset="0"/>
              </a:rPr>
              <a:t>, модифицированных </a:t>
            </a:r>
            <a:r>
              <a:rPr lang="ru-RU" sz="1600" i="1" dirty="0" err="1" smtClean="0">
                <a:latin typeface="Bookman Old Style" pitchFamily="18" charset="0"/>
              </a:rPr>
              <a:t>нанодисперсными</a:t>
            </a:r>
            <a:r>
              <a:rPr lang="ru-RU" sz="1600" i="1" dirty="0" smtClean="0">
                <a:latin typeface="Bookman Old Style" pitchFamily="18" charset="0"/>
              </a:rPr>
              <a:t> добавками, получаемыми ультразвуковым диспергированием (</a:t>
            </a:r>
            <a:r>
              <a:rPr lang="ru-RU" sz="1600" i="1" dirty="0" err="1" smtClean="0">
                <a:latin typeface="Bookman Old Style" pitchFamily="18" charset="0"/>
              </a:rPr>
              <a:t>сонохимическим</a:t>
            </a:r>
            <a:r>
              <a:rPr lang="ru-RU" sz="1600" i="1" dirty="0" smtClean="0">
                <a:latin typeface="Bookman Old Style" pitchFamily="18" charset="0"/>
              </a:rPr>
              <a:t> способом) из  </a:t>
            </a:r>
            <a:r>
              <a:rPr lang="ru-RU" sz="1600" i="1" dirty="0" smtClean="0">
                <a:latin typeface="Bookman Old Style" pitchFamily="18" charset="0"/>
              </a:rPr>
              <a:t>стабилизированных </a:t>
            </a:r>
            <a:r>
              <a:rPr lang="ru-RU" sz="1600" i="1" dirty="0" smtClean="0">
                <a:latin typeface="Bookman Old Style" pitchFamily="18" charset="0"/>
              </a:rPr>
              <a:t>кремнеземистых (из диатомита, серпентинита, </a:t>
            </a:r>
            <a:r>
              <a:rPr lang="ru-RU" sz="1600" i="1" dirty="0" err="1" smtClean="0">
                <a:latin typeface="Bookman Old Style" pitchFamily="18" charset="0"/>
              </a:rPr>
              <a:t>волластонита</a:t>
            </a:r>
            <a:r>
              <a:rPr lang="ru-RU" sz="1600" i="1" dirty="0" smtClean="0">
                <a:latin typeface="Bookman Old Style" pitchFamily="18" charset="0"/>
              </a:rPr>
              <a:t>, диоксида титана и др. в перспективе) минеральных компонентов  в водной дисперсионной среде.</a:t>
            </a:r>
          </a:p>
          <a:p>
            <a:pPr algn="just">
              <a:buNone/>
            </a:pPr>
            <a:endParaRPr lang="ru-RU" sz="1000" i="1" dirty="0">
              <a:latin typeface="Bookman Old Style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i="1" dirty="0" smtClean="0">
                <a:latin typeface="Bookman Old Style" pitchFamily="18" charset="0"/>
              </a:rPr>
              <a:t>  Оценка  технико-экономической эффективности и экологической безопасности полученных </a:t>
            </a:r>
            <a:r>
              <a:rPr lang="ru-RU" sz="1600" i="1" dirty="0" err="1" smtClean="0">
                <a:latin typeface="Bookman Old Style" pitchFamily="18" charset="0"/>
              </a:rPr>
              <a:t>наномодификаторов</a:t>
            </a:r>
            <a:r>
              <a:rPr lang="ru-RU" sz="1600" i="1" dirty="0" smtClean="0">
                <a:latin typeface="Bookman Old Style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000" i="1" dirty="0">
              <a:latin typeface="Bookman Old Style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i="1" dirty="0" smtClean="0">
                <a:latin typeface="Bookman Old Style" pitchFamily="18" charset="0"/>
              </a:rPr>
              <a:t>   Разработка  нормативно-патентной документации.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000" i="1" dirty="0" smtClean="0">
              <a:latin typeface="Bookman Old Style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i="1" dirty="0" smtClean="0">
                <a:latin typeface="Bookman Old Style" pitchFamily="18" charset="0"/>
              </a:rPr>
              <a:t>    Апробация созданных </a:t>
            </a:r>
            <a:r>
              <a:rPr lang="ru-RU" sz="1600" i="1" dirty="0" err="1" smtClean="0">
                <a:latin typeface="Bookman Old Style" pitchFamily="18" charset="0"/>
              </a:rPr>
              <a:t>наномодификаторов</a:t>
            </a:r>
            <a:r>
              <a:rPr lang="ru-RU" sz="1600" i="1" dirty="0" smtClean="0">
                <a:latin typeface="Bookman Old Style" pitchFamily="18" charset="0"/>
              </a:rPr>
              <a:t> в промышленных условиях с последующей организацией их производства и реализацией на внутреннем и внешнем рынках.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5B89-A213-4B8F-AE46-C725C8C091A7}" type="slidenum">
              <a:rPr lang="es-ES" sz="2000" smtClean="0">
                <a:solidFill>
                  <a:schemeClr val="tx1"/>
                </a:solidFill>
              </a:rPr>
              <a:pPr/>
              <a:t>6</a:t>
            </a:fld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5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51470"/>
            <a:ext cx="7614589" cy="5441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all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Описание инновационной продукции</a:t>
            </a:r>
            <a:endParaRPr lang="ru-RU" sz="2400" b="1" cap="all" dirty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555526"/>
          <a:ext cx="7992890" cy="452383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96445"/>
                <a:gridCol w="3996445"/>
              </a:tblGrid>
              <a:tr h="39372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Вид продукции</a:t>
                      </a:r>
                      <a:endParaRPr lang="ru-RU" sz="1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Основные характеристики</a:t>
                      </a:r>
                      <a:endParaRPr lang="ru-RU" sz="1700" dirty="0"/>
                    </a:p>
                  </a:txBody>
                  <a:tcPr marT="34290" marB="34290" anchor="ctr"/>
                </a:tc>
              </a:tr>
              <a:tr h="590587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cap="all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cap="all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cap="all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cap="all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cap="all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cap="all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cap="all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cap="all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cap="all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cap="all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cap="all" baseline="0" dirty="0" err="1" smtClean="0">
                          <a:latin typeface="Arial Narrow" pitchFamily="34" charset="0"/>
                        </a:rPr>
                        <a:t>Нанодисперсная</a:t>
                      </a:r>
                      <a:r>
                        <a:rPr lang="ru-RU" sz="1800" b="1" cap="all" baseline="0" dirty="0" smtClean="0">
                          <a:latin typeface="Arial Narrow" pitchFamily="34" charset="0"/>
                        </a:rPr>
                        <a:t> добавка на основе диоксида титана</a:t>
                      </a:r>
                      <a:endParaRPr lang="ru-RU" sz="1800" b="1" cap="all" baseline="0" dirty="0" smtClean="0"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Внешний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вид: </a:t>
                      </a:r>
                    </a:p>
                    <a:p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жидкость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белого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цвета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</a:tr>
              <a:tr h="10206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Состав: 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дисперсная среда - наночастицы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диоксида титана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,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стабилизированные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органическим растворителем;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дисперсионная среда – вода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</a:tr>
              <a:tr h="5905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Содержание твердой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фазы: 1-3 %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</a:tr>
              <a:tr h="5905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Показатель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: 6,8-7,1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</a:tr>
              <a:tr h="8462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Способ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применения: </a:t>
                      </a:r>
                    </a:p>
                    <a:p>
                      <a:pPr algn="l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0,1 - 1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 от массы цемента, </a:t>
                      </a:r>
                    </a:p>
                    <a:p>
                      <a:pPr algn="l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вводится вместе с водой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затворения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86800" y="4786313"/>
            <a:ext cx="457200" cy="357187"/>
          </a:xfrm>
        </p:spPr>
        <p:txBody>
          <a:bodyPr/>
          <a:lstStyle/>
          <a:p>
            <a:fld id="{08565B89-A213-4B8F-AE46-C725C8C091A7}" type="slidenum">
              <a:rPr lang="es-ES" sz="2000" smtClean="0">
                <a:solidFill>
                  <a:schemeClr val="tx1"/>
                </a:solidFill>
              </a:rPr>
              <a:pPr/>
              <a:t>7</a:t>
            </a:fld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:\Чудакова\НАНО-ДИ\P102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9582"/>
            <a:ext cx="2072829" cy="27637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68"/>
            <a:ext cx="8712968" cy="4500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    Синтез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наномодификатора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86800" y="4786313"/>
            <a:ext cx="457200" cy="357187"/>
          </a:xfrm>
        </p:spPr>
        <p:txBody>
          <a:bodyPr/>
          <a:lstStyle/>
          <a:p>
            <a:fld id="{08565B89-A213-4B8F-AE46-C725C8C091A7}" type="slidenum">
              <a:rPr lang="es-ES" sz="2000" smtClean="0">
                <a:solidFill>
                  <a:schemeClr val="tx1"/>
                </a:solidFill>
              </a:rPr>
              <a:pPr/>
              <a:t>8</a:t>
            </a:fld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C:\Users\artbook\Pictures\Для аспирантуры\1269424144_126883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75606"/>
            <a:ext cx="1944216" cy="255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Овал 26"/>
          <p:cNvSpPr/>
          <p:nvPr/>
        </p:nvSpPr>
        <p:spPr>
          <a:xfrm>
            <a:off x="2627784" y="555526"/>
            <a:ext cx="1440160" cy="1368152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Группа 27"/>
          <p:cNvGrpSpPr/>
          <p:nvPr/>
        </p:nvGrpSpPr>
        <p:grpSpPr>
          <a:xfrm>
            <a:off x="4211960" y="795850"/>
            <a:ext cx="4464496" cy="767787"/>
            <a:chOff x="1051877" y="143349"/>
            <a:chExt cx="6410777" cy="3088643"/>
          </a:xfrm>
        </p:grpSpPr>
        <p:sp>
          <p:nvSpPr>
            <p:cNvPr id="29" name="Пятиугольник 28"/>
            <p:cNvSpPr/>
            <p:nvPr/>
          </p:nvSpPr>
          <p:spPr>
            <a:xfrm rot="10800000">
              <a:off x="1051877" y="143349"/>
              <a:ext cx="6410777" cy="3088643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ятиугольник 4"/>
            <p:cNvSpPr/>
            <p:nvPr/>
          </p:nvSpPr>
          <p:spPr>
            <a:xfrm>
              <a:off x="1775674" y="914613"/>
              <a:ext cx="4756383" cy="1581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318" tIns="99060" rIns="184912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Диоксид титана</a:t>
              </a:r>
              <a:endParaRPr lang="ru-RU" sz="2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Овал 30"/>
          <p:cNvSpPr/>
          <p:nvPr/>
        </p:nvSpPr>
        <p:spPr>
          <a:xfrm>
            <a:off x="2699792" y="2067694"/>
            <a:ext cx="1396204" cy="1396204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Овал 31"/>
          <p:cNvSpPr/>
          <p:nvPr/>
        </p:nvSpPr>
        <p:spPr>
          <a:xfrm>
            <a:off x="2771800" y="3579862"/>
            <a:ext cx="1440160" cy="1419622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Группа 32"/>
          <p:cNvGrpSpPr/>
          <p:nvPr/>
        </p:nvGrpSpPr>
        <p:grpSpPr>
          <a:xfrm>
            <a:off x="3995936" y="2283718"/>
            <a:ext cx="5040560" cy="936104"/>
            <a:chOff x="4539643" y="1559571"/>
            <a:chExt cx="4909613" cy="1640280"/>
          </a:xfrm>
        </p:grpSpPr>
        <p:sp>
          <p:nvSpPr>
            <p:cNvPr id="34" name="Пятиугольник 33"/>
            <p:cNvSpPr/>
            <p:nvPr/>
          </p:nvSpPr>
          <p:spPr>
            <a:xfrm rot="10800000">
              <a:off x="4652148" y="1559571"/>
              <a:ext cx="4756383" cy="164028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ятиугольник 4"/>
            <p:cNvSpPr/>
            <p:nvPr/>
          </p:nvSpPr>
          <p:spPr>
            <a:xfrm>
              <a:off x="4539643" y="1666155"/>
              <a:ext cx="4909613" cy="1385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318" tIns="99060" rIns="184912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Модифицирование 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диоксида титана</a:t>
              </a:r>
              <a:endParaRPr lang="ru-RU" sz="2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283968" y="3795886"/>
            <a:ext cx="4608512" cy="987574"/>
            <a:chOff x="2396072" y="4176760"/>
            <a:chExt cx="4756383" cy="1769286"/>
          </a:xfrm>
        </p:grpSpPr>
        <p:sp>
          <p:nvSpPr>
            <p:cNvPr id="37" name="Пятиугольник 36"/>
            <p:cNvSpPr/>
            <p:nvPr/>
          </p:nvSpPr>
          <p:spPr>
            <a:xfrm rot="10800000">
              <a:off x="2396072" y="4176760"/>
              <a:ext cx="4756383" cy="164028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ятиугольник 4"/>
            <p:cNvSpPr/>
            <p:nvPr/>
          </p:nvSpPr>
          <p:spPr>
            <a:xfrm>
              <a:off x="2544709" y="4305766"/>
              <a:ext cx="4346311" cy="1640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318" tIns="99060" rIns="184912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Ультразвуковое измельчение 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модифицированного </a:t>
              </a:r>
              <a:r>
                <a:rPr lang="ru-RU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диоксида </a:t>
              </a:r>
              <a:r>
                <a:rPr lang="ru-RU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титана</a:t>
              </a:r>
              <a:endParaRPr lang="ru-RU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3478"/>
            <a:ext cx="7920880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Гистограммы распределения частиц твердой фазы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наномодификатора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 по размерам</a:t>
            </a:r>
            <a:endParaRPr lang="ru-RU" sz="24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5B89-A213-4B8F-AE46-C725C8C091A7}" type="slidenum">
              <a:rPr lang="es-ES" sz="2000" smtClean="0">
                <a:solidFill>
                  <a:schemeClr val="tx1"/>
                </a:solidFill>
              </a:rPr>
              <a:pPr/>
              <a:t>9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3608" y="4227934"/>
            <a:ext cx="7920880" cy="792088"/>
          </a:xfrm>
          <a:prstGeom prst="rect">
            <a:avLst/>
          </a:prstGeom>
        </p:spPr>
        <p:txBody>
          <a:bodyPr lIns="97934" tIns="48965" rIns="97934" bIns="48965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Arial" pitchFamily="34" charset="0"/>
              </a:rPr>
              <a:t>Минимальный диаметр частиц: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Arial" pitchFamily="34" charset="0"/>
              </a:rPr>
              <a:t> 50-90 нм.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0" normalizeH="0" noProof="0" dirty="0" smtClean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Arial" pitchFamily="34" charset="0"/>
              </a:rPr>
              <a:t>Максимальный</a:t>
            </a:r>
            <a:r>
              <a:rPr lang="ru-RU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Arial" pitchFamily="34" charset="0"/>
              </a:rPr>
              <a:t> диаметр частиц: 280-300 нм.</a:t>
            </a:r>
            <a:endParaRPr kumimoji="0" lang="ru-RU" sz="2100" i="0" u="none" strike="noStrike" kern="1200" cap="none" spc="0" normalizeH="0" baseline="0" noProof="0" dirty="0" smtClean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1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2" descr="T-15min-raz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7574"/>
            <a:ext cx="3240087" cy="303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39" descr="C:\Users\artbook\Desktop\Новая папка (2)\2.3 raz_1.bmp"/>
          <p:cNvPicPr>
            <a:picLocks noChangeAspect="1" noChangeArrowheads="1"/>
          </p:cNvPicPr>
          <p:nvPr/>
        </p:nvPicPr>
        <p:blipFill>
          <a:blip r:embed="rId4" cstate="print"/>
          <a:srcRect t="4184" r="18294" b="12897"/>
          <a:stretch>
            <a:fillRect/>
          </a:stretch>
        </p:blipFill>
        <p:spPr bwMode="auto">
          <a:xfrm>
            <a:off x="5004048" y="987574"/>
            <a:ext cx="3259137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6103</TotalTime>
  <Words>771</Words>
  <Application>Microsoft Office PowerPoint</Application>
  <PresentationFormat>Экран (16:9)</PresentationFormat>
  <Paragraphs>144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Описание проекта</vt:lpstr>
      <vt:lpstr>Актуальность проекта</vt:lpstr>
      <vt:lpstr>Новизна проекта</vt:lpstr>
      <vt:lpstr>цель проекта</vt:lpstr>
      <vt:lpstr>задачи проекта</vt:lpstr>
      <vt:lpstr>Описание инновационной продукции</vt:lpstr>
      <vt:lpstr>     Синтез наномодификатора</vt:lpstr>
      <vt:lpstr>Гистограммы распределения частиц твердой фазы наномодификатора по размерам</vt:lpstr>
      <vt:lpstr>А – трещины в порах цементного камня без наномодификатора </vt:lpstr>
      <vt:lpstr>     Структура наномодифицированного цементно-песчаного композита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олльга</cp:lastModifiedBy>
  <cp:revision>856</cp:revision>
  <dcterms:created xsi:type="dcterms:W3CDTF">2010-05-23T14:28:12Z</dcterms:created>
  <dcterms:modified xsi:type="dcterms:W3CDTF">2014-06-10T19:20:51Z</dcterms:modified>
</cp:coreProperties>
</file>