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7"/>
  </p:notesMasterIdLst>
  <p:sldIdLst>
    <p:sldId id="257" r:id="rId2"/>
    <p:sldId id="258" r:id="rId3"/>
    <p:sldId id="260" r:id="rId4"/>
    <p:sldId id="259" r:id="rId5"/>
    <p:sldId id="25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54D43-BAEC-4200-94BC-0277A117079E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699E9-0850-4CF8-B6CE-F024F32A4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576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0" y="0"/>
            <a:ext cx="16643828" cy="1248254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 altLang="ru-RU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2" y="4350018"/>
            <a:ext cx="4715055" cy="34878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9835"/>
            <a:ext cx="9142560" cy="385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560" cy="32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499681" y="357158"/>
            <a:ext cx="8642880" cy="646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algn="ctr" eaLnBrk="1" hangingPunct="1"/>
            <a:endParaRPr lang="ru-RU" altLang="ru-RU" dirty="0">
              <a:solidFill>
                <a:srgbClr val="000000"/>
              </a:solidFill>
            </a:endParaRPr>
          </a:p>
          <a:p>
            <a:pPr algn="ctr" eaLnBrk="1" hangingPunct="1"/>
            <a:endParaRPr lang="ru-RU" altLang="ru-RU" dirty="0">
              <a:solidFill>
                <a:srgbClr val="000000"/>
              </a:solidFill>
            </a:endParaRPr>
          </a:p>
          <a:p>
            <a:pPr algn="ctr" eaLnBrk="1" hangingPunct="1"/>
            <a:endParaRPr lang="ru-RU" altLang="ru-RU" dirty="0">
              <a:solidFill>
                <a:srgbClr val="000000"/>
              </a:solidFill>
            </a:endParaRPr>
          </a:p>
          <a:p>
            <a:pPr algn="ctr" eaLnBrk="1" hangingPunct="1"/>
            <a:endParaRPr lang="ru-RU" altLang="ru-RU" dirty="0">
              <a:solidFill>
                <a:srgbClr val="000000"/>
              </a:solidFill>
            </a:endParaRPr>
          </a:p>
          <a:p>
            <a:pPr algn="ctr" eaLnBrk="1" hangingPunct="1"/>
            <a:endParaRPr lang="ru-RU" altLang="ru-RU" dirty="0">
              <a:solidFill>
                <a:srgbClr val="000000"/>
              </a:solidFill>
            </a:endParaRPr>
          </a:p>
          <a:p>
            <a:pPr algn="ctr" eaLnBrk="1" hangingPunct="1"/>
            <a:endParaRPr lang="ru-RU" altLang="ru-RU" dirty="0">
              <a:solidFill>
                <a:srgbClr val="000000"/>
              </a:solidFill>
            </a:endParaRPr>
          </a:p>
          <a:p>
            <a:pPr algn="ctr" eaLnBrk="1">
              <a:lnSpc>
                <a:spcPct val="80000"/>
              </a:lnSpc>
              <a:spcBef>
                <a:spcPts val="544"/>
              </a:spcBef>
            </a:pPr>
            <a:endParaRPr lang="ru-RU" altLang="ru-RU" sz="2200" b="1" dirty="0">
              <a:solidFill>
                <a:srgbClr val="FF0000"/>
              </a:solidFill>
              <a:latin typeface="Arial Black" pitchFamily="32" charset="0"/>
            </a:endParaRPr>
          </a:p>
          <a:p>
            <a:pPr algn="ctr" eaLnBrk="1">
              <a:lnSpc>
                <a:spcPct val="80000"/>
              </a:lnSpc>
              <a:spcBef>
                <a:spcPts val="544"/>
              </a:spcBef>
            </a:pPr>
            <a:endParaRPr lang="ru-RU" altLang="ru-RU" sz="2200" b="1" dirty="0">
              <a:solidFill>
                <a:srgbClr val="FF0000"/>
              </a:solidFill>
              <a:latin typeface="Arial Black" pitchFamily="32" charset="0"/>
            </a:endParaRPr>
          </a:p>
          <a:p>
            <a:pPr algn="ctr" eaLnBrk="1">
              <a:lnSpc>
                <a:spcPct val="80000"/>
              </a:lnSpc>
              <a:spcBef>
                <a:spcPts val="544"/>
              </a:spcBef>
            </a:pPr>
            <a:endParaRPr lang="ru-RU" altLang="ru-RU" sz="2200" b="1" dirty="0">
              <a:solidFill>
                <a:srgbClr val="FF0000"/>
              </a:solidFill>
              <a:latin typeface="Arial Black" pitchFamily="32" charset="0"/>
            </a:endParaRPr>
          </a:p>
          <a:p>
            <a:pPr algn="ctr" eaLnBrk="1">
              <a:lnSpc>
                <a:spcPct val="80000"/>
              </a:lnSpc>
              <a:spcBef>
                <a:spcPts val="544"/>
              </a:spcBef>
            </a:pPr>
            <a:endParaRPr lang="ru-RU" altLang="ru-RU" sz="2200" b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«Разработка инновационных технологий производства соевого белка"</a:t>
            </a: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 eaLnBrk="1"/>
            <a:endParaRPr lang="ru-RU" altLang="ru-RU" sz="2200" b="1" dirty="0">
              <a:solidFill>
                <a:srgbClr val="FF0000"/>
              </a:solidFill>
            </a:endParaRPr>
          </a:p>
          <a:p>
            <a:pPr algn="ctr" eaLnBrk="1">
              <a:lnSpc>
                <a:spcPct val="80000"/>
              </a:lnSpc>
              <a:spcBef>
                <a:spcPts val="454"/>
              </a:spcBef>
            </a:pPr>
            <a:r>
              <a:rPr lang="ru-RU" altLang="ru-RU" b="1" dirty="0">
                <a:solidFill>
                  <a:srgbClr val="161616"/>
                </a:solidFill>
              </a:rPr>
              <a:t>                         Специальность: 06.01.01 – общее земледелие</a:t>
            </a:r>
          </a:p>
          <a:p>
            <a:pPr algn="ctr" eaLnBrk="1">
              <a:lnSpc>
                <a:spcPct val="80000"/>
              </a:lnSpc>
              <a:spcBef>
                <a:spcPts val="363"/>
              </a:spcBef>
            </a:pPr>
            <a:r>
              <a:rPr lang="ru-RU" altLang="ru-RU" b="1" dirty="0">
                <a:solidFill>
                  <a:srgbClr val="161616"/>
                </a:solidFill>
              </a:rPr>
              <a:t>                                                              </a:t>
            </a:r>
            <a:r>
              <a:rPr lang="ru-RU" altLang="ru-RU" b="1" u="sng" dirty="0">
                <a:solidFill>
                  <a:srgbClr val="161616"/>
                </a:solidFill>
              </a:rPr>
              <a:t>Исполнитель:</a:t>
            </a:r>
            <a:r>
              <a:rPr lang="ru-RU" altLang="ru-RU" b="1" dirty="0">
                <a:solidFill>
                  <a:srgbClr val="161616"/>
                </a:solidFill>
              </a:rPr>
              <a:t> </a:t>
            </a:r>
            <a:r>
              <a:rPr lang="ru-RU" altLang="ru-RU" b="1" dirty="0" smtClean="0">
                <a:solidFill>
                  <a:srgbClr val="161616"/>
                </a:solidFill>
              </a:rPr>
              <a:t>аспирант</a:t>
            </a:r>
            <a:endParaRPr lang="ru-RU" altLang="ru-RU" b="1" dirty="0">
              <a:solidFill>
                <a:srgbClr val="161616"/>
              </a:solidFill>
            </a:endParaRPr>
          </a:p>
          <a:p>
            <a:pPr eaLnBrk="1">
              <a:lnSpc>
                <a:spcPct val="80000"/>
              </a:lnSpc>
              <a:spcBef>
                <a:spcPts val="363"/>
              </a:spcBef>
            </a:pPr>
            <a:r>
              <a:rPr lang="ru-RU" altLang="ru-RU" b="1" dirty="0">
                <a:solidFill>
                  <a:srgbClr val="161616"/>
                </a:solidFill>
              </a:rPr>
              <a:t>                                                                                  </a:t>
            </a:r>
            <a:r>
              <a:rPr lang="ru-RU" altLang="ru-RU" b="1" dirty="0" smtClean="0">
                <a:solidFill>
                  <a:srgbClr val="161616"/>
                </a:solidFill>
              </a:rPr>
              <a:t>  Тычинская </a:t>
            </a:r>
            <a:r>
              <a:rPr lang="ru-RU" altLang="ru-RU" b="1" dirty="0">
                <a:solidFill>
                  <a:srgbClr val="161616"/>
                </a:solidFill>
              </a:rPr>
              <a:t>И.Л.</a:t>
            </a:r>
          </a:p>
          <a:p>
            <a:pPr eaLnBrk="1">
              <a:lnSpc>
                <a:spcPct val="80000"/>
              </a:lnSpc>
              <a:spcBef>
                <a:spcPts val="363"/>
              </a:spcBef>
            </a:pPr>
            <a:r>
              <a:rPr lang="ru-RU" altLang="ru-RU" b="1" dirty="0">
                <a:solidFill>
                  <a:srgbClr val="161616"/>
                </a:solidFill>
              </a:rPr>
              <a:t>                                                                                   </a:t>
            </a:r>
            <a:r>
              <a:rPr lang="ru-RU" altLang="ru-RU" b="1" u="sng" dirty="0">
                <a:solidFill>
                  <a:srgbClr val="161616"/>
                </a:solidFill>
              </a:rPr>
              <a:t>Научный руководитель</a:t>
            </a:r>
            <a:r>
              <a:rPr lang="ru-RU" altLang="ru-RU" b="1" dirty="0">
                <a:solidFill>
                  <a:srgbClr val="161616"/>
                </a:solidFill>
              </a:rPr>
              <a:t>:</a:t>
            </a:r>
          </a:p>
          <a:p>
            <a:pPr eaLnBrk="1">
              <a:lnSpc>
                <a:spcPct val="80000"/>
              </a:lnSpc>
              <a:spcBef>
                <a:spcPts val="363"/>
              </a:spcBef>
            </a:pPr>
            <a:r>
              <a:rPr lang="ru-RU" altLang="ru-RU" b="1" dirty="0">
                <a:solidFill>
                  <a:srgbClr val="161616"/>
                </a:solidFill>
              </a:rPr>
              <a:t>                                                                                   академик </a:t>
            </a:r>
            <a:r>
              <a:rPr lang="ru-RU" altLang="ru-RU" b="1" dirty="0" smtClean="0">
                <a:solidFill>
                  <a:srgbClr val="161616"/>
                </a:solidFill>
              </a:rPr>
              <a:t>РАН, профессор       </a:t>
            </a:r>
            <a:endParaRPr lang="ru-RU" altLang="ru-RU" b="1" dirty="0">
              <a:solidFill>
                <a:srgbClr val="161616"/>
              </a:solidFill>
            </a:endParaRPr>
          </a:p>
          <a:p>
            <a:pPr eaLnBrk="1">
              <a:lnSpc>
                <a:spcPct val="80000"/>
              </a:lnSpc>
              <a:spcBef>
                <a:spcPts val="363"/>
              </a:spcBef>
            </a:pPr>
            <a:r>
              <a:rPr lang="ru-RU" altLang="ru-RU" b="1" dirty="0">
                <a:solidFill>
                  <a:srgbClr val="161616"/>
                </a:solidFill>
              </a:rPr>
              <a:t>                                                                                   Парахин Н.В. </a:t>
            </a:r>
          </a:p>
          <a:p>
            <a:pPr eaLnBrk="1">
              <a:lnSpc>
                <a:spcPct val="80000"/>
              </a:lnSpc>
              <a:spcBef>
                <a:spcPts val="363"/>
              </a:spcBef>
            </a:pPr>
            <a:endParaRPr lang="ru-RU" altLang="ru-RU" b="1" dirty="0">
              <a:solidFill>
                <a:srgbClr val="161616"/>
              </a:solidFill>
            </a:endParaRPr>
          </a:p>
          <a:p>
            <a:pPr algn="ctr" eaLnBrk="1">
              <a:lnSpc>
                <a:spcPct val="80000"/>
              </a:lnSpc>
              <a:spcBef>
                <a:spcPts val="363"/>
              </a:spcBef>
            </a:pPr>
            <a:r>
              <a:rPr lang="ru-RU" altLang="ru-RU" b="1" i="1" dirty="0">
                <a:solidFill>
                  <a:srgbClr val="161616"/>
                </a:solidFill>
              </a:rPr>
              <a:t>Орёл, 2014г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456481" y="311073"/>
            <a:ext cx="8210880" cy="113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1634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7504" y="548680"/>
            <a:ext cx="5040560" cy="3384376"/>
          </a:xfrm>
        </p:spPr>
        <p:txBody>
          <a:bodyPr>
            <a:normAutofit fontScale="25000" lnSpcReduction="20000"/>
          </a:bodyPr>
          <a:lstStyle/>
          <a:p>
            <a:pPr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Актуальность проекта </a:t>
            </a:r>
            <a:r>
              <a:rPr lang="ru-RU" sz="6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обусловлена необходимостью наращивания объемов производства сои для удовлетворения потребности народного хозяйства страны в высокобелковом сырье в соответствии с целевой программой Минсельхоза России. </a:t>
            </a:r>
            <a:endParaRPr lang="ru-RU" sz="6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6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 проекта состоит в разработке наиболее эффективной и ресурсоэкономичной технологии применения биопрепаратов нового поколения для каждого сорта сои, позволяющей наиболее полно реализовать их биологический потенциал и получить экологически безопасную продукцию при сокращении использования средств химизации.</a:t>
            </a:r>
          </a:p>
          <a:p>
            <a:endParaRPr lang="ru-RU" dirty="0"/>
          </a:p>
        </p:txBody>
      </p:sp>
      <p:pic>
        <p:nvPicPr>
          <p:cNvPr id="2050" name="Picture 2" descr="E:\Аспирантура\2014\ФОРУМ\фото\DSC0171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" r="2507"/>
          <a:stretch>
            <a:fillRect/>
          </a:stretch>
        </p:blipFill>
        <p:spPr bwMode="auto">
          <a:xfrm>
            <a:off x="4860032" y="548680"/>
            <a:ext cx="435599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Аспирантура\2014\ФОРУМ\фото\Azotfiksac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3547665" cy="2376264"/>
          </a:xfrm>
          <a:prstGeom prst="rect">
            <a:avLst/>
          </a:prstGeom>
          <a:noFill/>
          <a:ln>
            <a:noFill/>
          </a:ln>
          <a:effectLst>
            <a:glow rad="139700">
              <a:srgbClr val="00B050">
                <a:alpha val="40000"/>
              </a:srgbClr>
            </a:glow>
            <a:reflection stA="61000" endPos="0" dist="50800" dir="5400000" sy="-100000" algn="bl" rotWithShape="0"/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77072"/>
            <a:ext cx="338437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850900">
              <a:srgbClr val="00B050">
                <a:alpha val="40000"/>
              </a:srgbClr>
            </a:glow>
            <a:outerShdw dist="35921" dir="2700000" algn="ctr" rotWithShape="0">
              <a:schemeClr val="bg2"/>
            </a:outerShdw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85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E:\Аспирантура\2014\ФОРУМ\фото\DSC018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56" y="-3141"/>
            <a:ext cx="9148856" cy="6838613"/>
          </a:xfrm>
          <a:prstGeom prst="rect">
            <a:avLst/>
          </a:prstGeom>
          <a:noFill/>
          <a:effectLst>
            <a:glow rad="127000">
              <a:schemeClr val="accent3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Аспирантура\2014\ФОРУМ\фото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77072"/>
            <a:ext cx="3419872" cy="2750621"/>
          </a:xfrm>
          <a:prstGeom prst="rect">
            <a:avLst/>
          </a:prstGeom>
          <a:noFill/>
          <a:effectLst>
            <a:glow rad="381000">
              <a:schemeClr val="accent3">
                <a:lumMod val="50000"/>
                <a:alpha val="40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Аспирантура\2014\ФОРУМ\фото\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3" y="-11774"/>
            <a:ext cx="3230246" cy="2419613"/>
          </a:xfrm>
          <a:prstGeom prst="rect">
            <a:avLst/>
          </a:prstGeom>
          <a:noFill/>
          <a:effectLst>
            <a:glow rad="254000">
              <a:schemeClr val="accent3">
                <a:lumMod val="50000"/>
                <a:alpha val="40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Аспирантура\2014\ФОРУМ\фото\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37" y="4099600"/>
            <a:ext cx="3290844" cy="2758400"/>
          </a:xfrm>
          <a:prstGeom prst="rect">
            <a:avLst/>
          </a:prstGeom>
          <a:noFill/>
          <a:effectLst>
            <a:glow rad="558800">
              <a:schemeClr val="accent3">
                <a:lumMod val="50000"/>
                <a:alpha val="40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E:\Аспирантура\2014\ФОРУМ\фото\1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7784" y="1700808"/>
            <a:ext cx="3719182" cy="2789387"/>
          </a:xfrm>
          <a:prstGeom prst="rect">
            <a:avLst/>
          </a:prstGeom>
          <a:noFill/>
          <a:effectLst>
            <a:glow rad="381000">
              <a:schemeClr val="accent3">
                <a:lumMod val="50000"/>
                <a:alpha val="40000"/>
              </a:schemeClr>
            </a:glow>
            <a:innerShdw blurRad="127000">
              <a:prstClr val="black"/>
            </a:inn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:\Аспирантура\2014\ФОРУМ\фото\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0"/>
            <a:ext cx="3414654" cy="2407839"/>
          </a:xfrm>
          <a:prstGeom prst="rect">
            <a:avLst/>
          </a:prstGeom>
          <a:noFill/>
          <a:effectLst>
            <a:glow rad="241300">
              <a:schemeClr val="accent3">
                <a:lumMod val="50000"/>
                <a:alpha val="40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67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Аспирантура\2014\ФОРУМ\фото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260" y="19512"/>
            <a:ext cx="2114574" cy="226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Аспирантура\2014\ФОРУМ\фото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2437120"/>
            <a:ext cx="5918507" cy="4438880"/>
          </a:xfrm>
          <a:prstGeom prst="rect">
            <a:avLst/>
          </a:prstGeom>
          <a:noFill/>
          <a:effectLst>
            <a:glow rad="533400">
              <a:schemeClr val="accent4">
                <a:satMod val="175000"/>
                <a:alpha val="40000"/>
              </a:schemeClr>
            </a:glow>
            <a:softEdge rad="203200"/>
          </a:effectLst>
          <a:scene3d>
            <a:camera prst="orthographicFront"/>
            <a:lightRig rig="flat" dir="t"/>
          </a:scene3d>
          <a:sp3d extrusionH="6350">
            <a:bevelT w="1079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6408712" cy="4680520"/>
          </a:xfrm>
        </p:spPr>
        <p:txBody>
          <a:bodyPr>
            <a:normAutofit fontScale="70000" lnSpcReduction="20000"/>
          </a:bodyPr>
          <a:lstStyle/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29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урожайности зерна сои в 1,7…2 раза </a:t>
            </a:r>
            <a:r>
              <a:rPr lang="ru-RU" sz="29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endParaRPr lang="ru-RU" sz="29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fontAlgn="base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9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в продукционный процесс сои до 50 кг</a:t>
            </a:r>
            <a:r>
              <a:rPr lang="en-US" sz="29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9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 азота воздуха при экономии азотных удобрений до 150 кг</a:t>
            </a:r>
            <a:r>
              <a:rPr lang="en-US" sz="29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9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 (до 1,8 тыс. руб.</a:t>
            </a:r>
            <a:r>
              <a:rPr lang="en-US" sz="29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9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</a:t>
            </a:r>
            <a:r>
              <a:rPr lang="ru-RU" sz="29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171450" lvl="0" indent="-171450" fontAlgn="base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ru-RU" sz="29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fontAlgn="base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9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с 1 га до 1500 кг качественного белка</a:t>
            </a:r>
            <a:r>
              <a:rPr lang="ru-RU" sz="29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lvl="0" indent="-171450" fontAlgn="base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ru-RU" sz="29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fontAlgn="base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9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до 170 кг минеральных удобрений </a:t>
            </a:r>
            <a:r>
              <a:rPr lang="en-US" sz="29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(NPK</a:t>
            </a:r>
            <a:r>
              <a:rPr lang="en-US" sz="29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9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Aft>
                <a:spcPct val="0"/>
              </a:spcAft>
              <a:defRPr/>
            </a:pPr>
            <a:r>
              <a:rPr lang="ru-RU" sz="29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9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га (до 3,5 тыс. руб.</a:t>
            </a:r>
            <a:r>
              <a:rPr lang="en-US" sz="29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9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</a:t>
            </a:r>
            <a:r>
              <a:rPr lang="ru-RU" sz="29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 fontAlgn="base">
              <a:spcAft>
                <a:spcPct val="0"/>
              </a:spcAft>
              <a:defRPr/>
            </a:pPr>
            <a:endParaRPr lang="ru-RU" sz="29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fontAlgn="base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9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29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рентабельности производства соевого белка</a:t>
            </a:r>
            <a:r>
              <a:rPr lang="ru-RU" sz="29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9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1,5…2,5 </a:t>
            </a:r>
            <a:r>
              <a:rPr lang="ru-RU" sz="29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раза.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239392"/>
            <a:ext cx="6931756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ИНВЕСТИЦИОННАЯ ПРИВЛЕКАТЕЛЬНОСТЬ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98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>
            <a:noFill/>
          </a:ln>
          <a:effectLst>
            <a:glow rad="1028700">
              <a:schemeClr val="bg2">
                <a:lumMod val="90000"/>
                <a:alpha val="27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175351" cy="1649151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Спасибо за внимание!!!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6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113</TotalTime>
  <Words>189</Words>
  <Application>Microsoft Office PowerPoint</Application>
  <PresentationFormat>Экран (4:3)</PresentationFormat>
  <Paragraphs>34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Презентация PowerPoint</vt:lpstr>
      <vt:lpstr>Презентация PowerPoint</vt:lpstr>
      <vt:lpstr>Презентация PowerPoint</vt:lpstr>
      <vt:lpstr>ИНВЕСТИЦИОННАЯ ПРИВЛЕКАТЕЛЬНОСТЬ  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DJ</cp:lastModifiedBy>
  <cp:revision>18</cp:revision>
  <dcterms:modified xsi:type="dcterms:W3CDTF">2014-06-19T15:31:06Z</dcterms:modified>
</cp:coreProperties>
</file>