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68" r:id="rId4"/>
    <p:sldId id="279" r:id="rId5"/>
    <p:sldId id="280" r:id="rId6"/>
    <p:sldId id="259" r:id="rId7"/>
    <p:sldId id="281" r:id="rId8"/>
    <p:sldId id="282" r:id="rId9"/>
    <p:sldId id="283" r:id="rId10"/>
    <p:sldId id="284" r:id="rId11"/>
    <p:sldId id="278" r:id="rId12"/>
    <p:sldId id="285" r:id="rId13"/>
    <p:sldId id="260" r:id="rId14"/>
    <p:sldId id="286" r:id="rId15"/>
    <p:sldId id="287" r:id="rId16"/>
    <p:sldId id="261" r:id="rId17"/>
    <p:sldId id="288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90BB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57" autoAdjust="0"/>
    <p:restoredTop sz="93773" autoAdjust="0"/>
  </p:normalViewPr>
  <p:slideViewPr>
    <p:cSldViewPr>
      <p:cViewPr varScale="1">
        <p:scale>
          <a:sx n="68" d="100"/>
          <a:sy n="68" d="100"/>
        </p:scale>
        <p:origin x="-15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oogle%20&#1076;&#1080;&#1089;&#1082;\&#1076;&#1080;&#1087;&#1083;&#1086;&#1084;%20&#1052;&#1077;&#1088;&#1079;&#1083;&#1080;&#1082;&#1080;&#1085;\12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20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Выход продукции из 1 тонны материала</c:v>
                </c:pt>
              </c:strCache>
            </c:strRef>
          </c:tx>
          <c:explosion val="25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Скрап марки 25A-26A</c:v>
                </c:pt>
                <c:pt idx="1">
                  <c:v>Скрап 0,1-0,5mm</c:v>
                </c:pt>
                <c:pt idx="2">
                  <c:v>Доменный присад (пыль) </c:v>
                </c:pt>
                <c:pt idx="3">
                  <c:v>Шлак разной фракции </c:v>
                </c:pt>
                <c:pt idx="4">
                  <c:v>Минеральная часть для цемзавода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7.0000000000000021E-2</c:v>
                </c:pt>
                <c:pt idx="2">
                  <c:v>6.0000000000000026E-2</c:v>
                </c:pt>
                <c:pt idx="3">
                  <c:v>0.38000000000000017</c:v>
                </c:pt>
                <c:pt idx="4">
                  <c:v>0.35000000000000014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ОТРАСЛИ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Металлургия</c:v>
                </c:pt>
                <c:pt idx="1">
                  <c:v>Строительство</c:v>
                </c:pt>
                <c:pt idx="2">
                  <c:v>Дороги</c:v>
                </c:pt>
                <c:pt idx="3">
                  <c:v>Производство цемента</c:v>
                </c:pt>
                <c:pt idx="4">
                  <c:v>Сельское хозяйство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0.3000000000000001</c:v>
                </c:pt>
                <c:pt idx="1">
                  <c:v>0.15000000000000005</c:v>
                </c:pt>
                <c:pt idx="2">
                  <c:v>0.25</c:v>
                </c:pt>
                <c:pt idx="3">
                  <c:v>0.15000000000000005</c:v>
                </c:pt>
                <c:pt idx="4">
                  <c:v>0.15000000000000005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712849956255473"/>
          <c:y val="0.16287758424473345"/>
          <c:w val="0.28092705599300088"/>
          <c:h val="0.55061175681747909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20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Скрап марки 25A-26A</c:v>
                </c:pt>
                <c:pt idx="1">
                  <c:v>Скрап 0,1-0,5мм</c:v>
                </c:pt>
                <c:pt idx="2">
                  <c:v>Доменный присад</c:v>
                </c:pt>
                <c:pt idx="3">
                  <c:v>Шлак разнофракционный</c:v>
                </c:pt>
                <c:pt idx="4">
                  <c:v>Минеральная часть для цемзавода</c:v>
                </c:pt>
              </c:strCache>
            </c:strRef>
          </c:cat>
          <c:val>
            <c:numRef>
              <c:f>Лист1!$B$2:$B$6</c:f>
              <c:numCache>
                <c:formatCode>#,##0"р.";[Red]\-#,##0"р."</c:formatCode>
                <c:ptCount val="5"/>
                <c:pt idx="0">
                  <c:v>4500</c:v>
                </c:pt>
                <c:pt idx="1">
                  <c:v>3800</c:v>
                </c:pt>
                <c:pt idx="2">
                  <c:v>3500</c:v>
                </c:pt>
                <c:pt idx="3">
                  <c:v>150</c:v>
                </c:pt>
                <c:pt idx="4">
                  <c:v>1500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66423884514437"/>
          <c:y val="0.18561760857456924"/>
          <c:w val="0.38196872265966786"/>
          <c:h val="0.60619579375768062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Переработка шлака </a:t>
            </a:r>
            <a:r>
              <a:rPr lang="ru-RU" dirty="0" smtClean="0"/>
              <a:t>тыс.тонн </a:t>
            </a:r>
            <a:r>
              <a:rPr lang="ru-RU" dirty="0"/>
              <a:t>в месяц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Переработка шлака тыс.т. в месяц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ООО "Свободный сокол"</c:v>
                </c:pt>
                <c:pt idx="1">
                  <c:v>ООО "Инпром"</c:v>
                </c:pt>
                <c:pt idx="2">
                  <c:v>ООО "Промэкология"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30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в тыс.руб</c:v>
                </c:pt>
              </c:strCache>
            </c:strRef>
          </c:tx>
          <c:dLbls>
            <c:dLbl>
              <c:idx val="11"/>
              <c:layout>
                <c:manualLayout>
                  <c:x val="-2.2755477832558654E-2"/>
                  <c:y val="-6.9841060344275938E-2"/>
                </c:manualLayout>
              </c:layout>
              <c:showVal val="1"/>
            </c:dLbl>
            <c:dLbl>
              <c:idx val="13"/>
              <c:layout>
                <c:manualLayout>
                  <c:x val="-1.9911043103488821E-2"/>
                  <c:y val="-0.37036925940146331"/>
                </c:manualLayout>
              </c:layout>
              <c:showVal val="1"/>
            </c:dLbl>
            <c:delete val="1"/>
          </c:dLbls>
          <c:cat>
            <c:strRef>
              <c:f>Лист1!$A$2:$A$15</c:f>
              <c:strCache>
                <c:ptCount val="14"/>
                <c:pt idx="0">
                  <c:v>янв.15</c:v>
                </c:pt>
                <c:pt idx="1">
                  <c:v>фев.15</c:v>
                </c:pt>
                <c:pt idx="2">
                  <c:v>мар.15</c:v>
                </c:pt>
                <c:pt idx="3">
                  <c:v>апр.15</c:v>
                </c:pt>
                <c:pt idx="4">
                  <c:v>май.15</c:v>
                </c:pt>
                <c:pt idx="5">
                  <c:v>июн.15</c:v>
                </c:pt>
                <c:pt idx="6">
                  <c:v>июл.15</c:v>
                </c:pt>
                <c:pt idx="7">
                  <c:v>авг.15</c:v>
                </c:pt>
                <c:pt idx="8">
                  <c:v>сен.15</c:v>
                </c:pt>
                <c:pt idx="9">
                  <c:v>окт.15</c:v>
                </c:pt>
                <c:pt idx="10">
                  <c:v>ноя.15</c:v>
                </c:pt>
                <c:pt idx="11">
                  <c:v>дек.15</c:v>
                </c:pt>
                <c:pt idx="12">
                  <c:v>2016 год</c:v>
                </c:pt>
                <c:pt idx="13">
                  <c:v>2017 год</c:v>
                </c:pt>
              </c:strCache>
            </c:strRef>
          </c:cat>
          <c:val>
            <c:numRef>
              <c:f>Лист1!$B$2:$B$15</c:f>
              <c:numCache>
                <c:formatCode>#,##0.00</c:formatCode>
                <c:ptCount val="14"/>
                <c:pt idx="0">
                  <c:v>20020</c:v>
                </c:pt>
                <c:pt idx="1">
                  <c:v>39870</c:v>
                </c:pt>
                <c:pt idx="2">
                  <c:v>45090</c:v>
                </c:pt>
                <c:pt idx="3">
                  <c:v>45240</c:v>
                </c:pt>
                <c:pt idx="4">
                  <c:v>45240</c:v>
                </c:pt>
                <c:pt idx="5">
                  <c:v>45240</c:v>
                </c:pt>
                <c:pt idx="6">
                  <c:v>45240</c:v>
                </c:pt>
                <c:pt idx="7">
                  <c:v>45240</c:v>
                </c:pt>
                <c:pt idx="8">
                  <c:v>45240</c:v>
                </c:pt>
                <c:pt idx="9">
                  <c:v>45240</c:v>
                </c:pt>
                <c:pt idx="10">
                  <c:v>45240</c:v>
                </c:pt>
                <c:pt idx="11">
                  <c:v>45240</c:v>
                </c:pt>
                <c:pt idx="12">
                  <c:v>542880</c:v>
                </c:pt>
                <c:pt idx="13">
                  <c:v>542880</c:v>
                </c:pt>
              </c:numCache>
            </c:numRef>
          </c:val>
        </c:ser>
        <c:shape val="box"/>
        <c:axId val="115542656"/>
        <c:axId val="115548544"/>
        <c:axId val="0"/>
      </c:bar3DChart>
      <c:catAx>
        <c:axId val="115542656"/>
        <c:scaling>
          <c:orientation val="minMax"/>
        </c:scaling>
        <c:axPos val="b"/>
        <c:numFmt formatCode="mmm/yy" sourceLinked="1"/>
        <c:tickLblPos val="nextTo"/>
        <c:crossAx val="115548544"/>
        <c:crosses val="autoZero"/>
        <c:auto val="1"/>
        <c:lblAlgn val="ctr"/>
        <c:lblOffset val="100"/>
      </c:catAx>
      <c:valAx>
        <c:axId val="115548544"/>
        <c:scaling>
          <c:orientation val="minMax"/>
        </c:scaling>
        <c:axPos val="l"/>
        <c:majorGridlines/>
        <c:numFmt formatCode="#,##0.00" sourceLinked="1"/>
        <c:tickLblPos val="nextTo"/>
        <c:crossAx val="1155426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9672579720638378"/>
          <c:y val="3.9058996253436645E-2"/>
          <c:w val="0.7599996580232059"/>
          <c:h val="0.79002929383167475"/>
        </c:manualLayout>
      </c:layout>
      <c:barChart>
        <c:barDir val="col"/>
        <c:grouping val="clustered"/>
        <c:ser>
          <c:idx val="0"/>
          <c:order val="0"/>
          <c:tx>
            <c:v>Баланс наличности на конец периода</c:v>
          </c:tx>
          <c:cat>
            <c:strRef>
              <c:f>Лист2!$B$2:$P$2</c:f>
              <c:strCache>
                <c:ptCount val="15"/>
                <c:pt idx="0">
                  <c:v>2 кв. 2014 </c:v>
                </c:pt>
                <c:pt idx="1">
                  <c:v>3 кв. 2014 </c:v>
                </c:pt>
                <c:pt idx="2">
                  <c:v>4 кв. 2014 </c:v>
                </c:pt>
                <c:pt idx="3">
                  <c:v>1 кв. 2015</c:v>
                </c:pt>
                <c:pt idx="4">
                  <c:v>2 кв. 2015</c:v>
                </c:pt>
                <c:pt idx="5">
                  <c:v>3 кв. 2015</c:v>
                </c:pt>
                <c:pt idx="6">
                  <c:v>4 кв. 2015</c:v>
                </c:pt>
                <c:pt idx="7">
                  <c:v>1 кв. 2016</c:v>
                </c:pt>
                <c:pt idx="8">
                  <c:v>2 кв. 2016</c:v>
                </c:pt>
                <c:pt idx="9">
                  <c:v>3 кв. 2016</c:v>
                </c:pt>
                <c:pt idx="10">
                  <c:v>4 кв. 2016</c:v>
                </c:pt>
                <c:pt idx="11">
                  <c:v>1 кв. 2017</c:v>
                </c:pt>
                <c:pt idx="12">
                  <c:v>2 кв. 2017</c:v>
                </c:pt>
                <c:pt idx="13">
                  <c:v>3 кв. 2017</c:v>
                </c:pt>
                <c:pt idx="14">
                  <c:v>4 кв. 2017</c:v>
                </c:pt>
              </c:strCache>
            </c:strRef>
          </c:cat>
          <c:val>
            <c:numRef>
              <c:f>Лист2!$B$3:$P$3</c:f>
              <c:numCache>
                <c:formatCode>_-* #,##0.00"р."_-;\-* #,##0.00"р."_-;_-* "-"??"р."_-;_-@_-</c:formatCode>
                <c:ptCount val="15"/>
                <c:pt idx="0">
                  <c:v>334.58</c:v>
                </c:pt>
                <c:pt idx="1">
                  <c:v>-245.82000000000025</c:v>
                </c:pt>
                <c:pt idx="2">
                  <c:v>-61.7</c:v>
                </c:pt>
                <c:pt idx="3">
                  <c:v>64134.350000000013</c:v>
                </c:pt>
                <c:pt idx="4">
                  <c:v>-11540.340000000004</c:v>
                </c:pt>
                <c:pt idx="5">
                  <c:v>71198.13</c:v>
                </c:pt>
                <c:pt idx="6">
                  <c:v>66950.16</c:v>
                </c:pt>
                <c:pt idx="7">
                  <c:v>66690.16</c:v>
                </c:pt>
                <c:pt idx="8">
                  <c:v>66950.16</c:v>
                </c:pt>
                <c:pt idx="9">
                  <c:v>66890.160000000033</c:v>
                </c:pt>
                <c:pt idx="10">
                  <c:v>66950.16</c:v>
                </c:pt>
                <c:pt idx="11">
                  <c:v>66690.150000000023</c:v>
                </c:pt>
                <c:pt idx="12">
                  <c:v>66950.160000000033</c:v>
                </c:pt>
                <c:pt idx="13">
                  <c:v>66890.16</c:v>
                </c:pt>
                <c:pt idx="14">
                  <c:v>66950.160000000033</c:v>
                </c:pt>
              </c:numCache>
            </c:numRef>
          </c:val>
        </c:ser>
        <c:ser>
          <c:idx val="1"/>
          <c:order val="1"/>
          <c:tx>
            <c:v>Генерируемый денежный поток за период</c:v>
          </c:tx>
          <c:cat>
            <c:strRef>
              <c:f>Лист2!$B$2:$P$2</c:f>
              <c:strCache>
                <c:ptCount val="15"/>
                <c:pt idx="0">
                  <c:v>2 кв. 2014 </c:v>
                </c:pt>
                <c:pt idx="1">
                  <c:v>3 кв. 2014 </c:v>
                </c:pt>
                <c:pt idx="2">
                  <c:v>4 кв. 2014 </c:v>
                </c:pt>
                <c:pt idx="3">
                  <c:v>1 кв. 2015</c:v>
                </c:pt>
                <c:pt idx="4">
                  <c:v>2 кв. 2015</c:v>
                </c:pt>
                <c:pt idx="5">
                  <c:v>3 кв. 2015</c:v>
                </c:pt>
                <c:pt idx="6">
                  <c:v>4 кв. 2015</c:v>
                </c:pt>
                <c:pt idx="7">
                  <c:v>1 кв. 2016</c:v>
                </c:pt>
                <c:pt idx="8">
                  <c:v>2 кв. 2016</c:v>
                </c:pt>
                <c:pt idx="9">
                  <c:v>3 кв. 2016</c:v>
                </c:pt>
                <c:pt idx="10">
                  <c:v>4 кв. 2016</c:v>
                </c:pt>
                <c:pt idx="11">
                  <c:v>1 кв. 2017</c:v>
                </c:pt>
                <c:pt idx="12">
                  <c:v>2 кв. 2017</c:v>
                </c:pt>
                <c:pt idx="13">
                  <c:v>3 кв. 2017</c:v>
                </c:pt>
                <c:pt idx="14">
                  <c:v>4 кв. 2017</c:v>
                </c:pt>
              </c:strCache>
            </c:strRef>
          </c:cat>
          <c:val>
            <c:numRef>
              <c:f>Лист2!$B$4:$P$4</c:f>
              <c:numCache>
                <c:formatCode>_-* #,##0.00"р."_-;\-* #,##0.00"р."_-;_-* "-"??"р."_-;_-@_-</c:formatCode>
                <c:ptCount val="15"/>
                <c:pt idx="0">
                  <c:v>334.58</c:v>
                </c:pt>
                <c:pt idx="1">
                  <c:v>88.76</c:v>
                </c:pt>
                <c:pt idx="2">
                  <c:v>-27.06</c:v>
                </c:pt>
                <c:pt idx="3">
                  <c:v>64161.41</c:v>
                </c:pt>
                <c:pt idx="4">
                  <c:v>52621.07</c:v>
                </c:pt>
                <c:pt idx="5">
                  <c:v>123819.2</c:v>
                </c:pt>
                <c:pt idx="6">
                  <c:v>190769.36</c:v>
                </c:pt>
                <c:pt idx="7">
                  <c:v>257459.52</c:v>
                </c:pt>
                <c:pt idx="8">
                  <c:v>324409.68</c:v>
                </c:pt>
                <c:pt idx="9">
                  <c:v>391299.84000000003</c:v>
                </c:pt>
                <c:pt idx="10">
                  <c:v>458250</c:v>
                </c:pt>
                <c:pt idx="11">
                  <c:v>524940.15</c:v>
                </c:pt>
                <c:pt idx="12">
                  <c:v>591890.31000000041</c:v>
                </c:pt>
                <c:pt idx="13">
                  <c:v>658780.47</c:v>
                </c:pt>
                <c:pt idx="14">
                  <c:v>725730.63</c:v>
                </c:pt>
              </c:numCache>
            </c:numRef>
          </c:val>
        </c:ser>
        <c:axId val="81809408"/>
        <c:axId val="81810944"/>
      </c:barChart>
      <c:catAx>
        <c:axId val="81809408"/>
        <c:scaling>
          <c:orientation val="minMax"/>
        </c:scaling>
        <c:axPos val="b"/>
        <c:tickLblPos val="nextTo"/>
        <c:crossAx val="81810944"/>
        <c:crosses val="autoZero"/>
        <c:auto val="1"/>
        <c:lblAlgn val="ctr"/>
        <c:lblOffset val="100"/>
      </c:catAx>
      <c:valAx>
        <c:axId val="81810944"/>
        <c:scaling>
          <c:orientation val="minMax"/>
        </c:scaling>
        <c:axPos val="l"/>
        <c:majorGridlines/>
        <c:numFmt formatCode="_-* #,##0.00&quot;р.&quot;_-;\-* #,##0.00&quot;р.&quot;_-;_-* &quot;-&quot;??&quot;р.&quot;_-;_-@_-" sourceLinked="1"/>
        <c:tickLblPos val="nextTo"/>
        <c:crossAx val="8180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7292521533399976E-3"/>
          <c:y val="0.84770143837561474"/>
          <c:w val="0.97912577829179981"/>
          <c:h val="0.1313338735032791"/>
        </c:manualLayout>
      </c:layout>
    </c:legend>
    <c:plotVisOnly val="1"/>
  </c:chart>
  <c:txPr>
    <a:bodyPr/>
    <a:lstStyle/>
    <a:p>
      <a:pPr>
        <a:defRPr sz="1600" b="0" i="0">
          <a:latin typeface="+mn-lt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45897-2DBF-4C24-8AFE-72F243516C2C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</dgm:pt>
    <dgm:pt modelId="{031541D8-2CBD-452C-B58E-33DB04ABCCF4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Сроки запуска проекта :14 мес.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09709D-DF53-4232-9F43-ABFBAEB26F6D}" type="parTrans" cxnId="{88775E28-3708-454B-9D4F-DB52C896D2E1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0867B5-B79E-4AF4-A88E-09B4BC8E61E4}" type="sibTrans" cxnId="{88775E28-3708-454B-9D4F-DB52C896D2E1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5ADBB-581B-4449-993E-116B48F5E5A7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Проектирование – 3 мес.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C760E5-1921-49C6-85CD-7E2C2A2F546F}" type="parTrans" cxnId="{9A01B391-B361-4AD7-8F8C-6CF6F40DC561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A69F7-F3E3-45C3-B1C0-31E0E9BF4FC4}" type="sibTrans" cxnId="{9A01B391-B361-4AD7-8F8C-6CF6F40DC561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C1F7E3-72AA-4E65-9C49-8E20D35EC019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Монтаж оборудования – 2 мес.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2A41DC-7022-44EB-8067-2D302F64DD1A}" type="parTrans" cxnId="{D23617A5-3728-49C8-8C19-BAA45C1AA6AE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1349C7-A99A-4B28-9301-C50A1021349F}" type="sibTrans" cxnId="{D23617A5-3728-49C8-8C19-BAA45C1AA6AE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039D7A-A130-4028-ADF1-3F03B7A54EB7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полигона – 14 мес.</a:t>
          </a:r>
        </a:p>
      </dgm:t>
    </dgm:pt>
    <dgm:pt modelId="{DA28F9BB-A67B-4158-95B0-85DB6C8CB142}" type="parTrans" cxnId="{728E244F-E539-4F25-9505-4A8E00CDE93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45D5D1-7863-4C44-95B5-1A15F146F853}" type="sibTrans" cxnId="{728E244F-E539-4F25-9505-4A8E00CDE93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0C3FF3-92EF-4D30-A8AA-17E92D97753D}" type="pres">
      <dgm:prSet presAssocID="{21545897-2DBF-4C24-8AFE-72F243516C2C}" presName="CompostProcess" presStyleCnt="0">
        <dgm:presLayoutVars>
          <dgm:dir/>
          <dgm:resizeHandles val="exact"/>
        </dgm:presLayoutVars>
      </dgm:prSet>
      <dgm:spPr/>
    </dgm:pt>
    <dgm:pt modelId="{BCA10D29-6CAD-4457-B8CA-F93E68DC6FFF}" type="pres">
      <dgm:prSet presAssocID="{21545897-2DBF-4C24-8AFE-72F243516C2C}" presName="arrow" presStyleLbl="bgShp" presStyleIdx="0" presStyleCnt="1" custLinFactX="-8478" custLinFactY="-7877" custLinFactNeighborX="-100000" custLinFactNeighborY="-100000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0" scaled="1"/>
          <a:tileRect/>
        </a:gradFill>
        <a:ln>
          <a:solidFill>
            <a:schemeClr val="bg1"/>
          </a:solidFill>
        </a:ln>
      </dgm:spPr>
    </dgm:pt>
    <dgm:pt modelId="{F90525F4-4417-4A02-94F4-F1590C5B38B9}" type="pres">
      <dgm:prSet presAssocID="{21545897-2DBF-4C24-8AFE-72F243516C2C}" presName="linearProcess" presStyleCnt="0"/>
      <dgm:spPr/>
    </dgm:pt>
    <dgm:pt modelId="{B15D6E8F-FD19-46CD-9039-154A87256978}" type="pres">
      <dgm:prSet presAssocID="{031541D8-2CBD-452C-B58E-33DB04ABCCF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F5E97-3F42-4289-AF9E-CA74123D1274}" type="pres">
      <dgm:prSet presAssocID="{5C0867B5-B79E-4AF4-A88E-09B4BC8E61E4}" presName="sibTrans" presStyleCnt="0"/>
      <dgm:spPr/>
    </dgm:pt>
    <dgm:pt modelId="{380BA856-2D22-4D32-B193-2AB0290FA2FF}" type="pres">
      <dgm:prSet presAssocID="{7335ADBB-581B-4449-993E-116B48F5E5A7}" presName="textNode" presStyleLbl="node1" presStyleIdx="1" presStyleCnt="4" custScaleX="12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1EFE8-D0EF-42EC-A2E1-E0ABCF02B2F3}" type="pres">
      <dgm:prSet presAssocID="{72CA69F7-F3E3-45C3-B1C0-31E0E9BF4FC4}" presName="sibTrans" presStyleCnt="0"/>
      <dgm:spPr/>
    </dgm:pt>
    <dgm:pt modelId="{C092EEF9-5EDF-48BC-9A1B-5B79A9F50EAA}" type="pres">
      <dgm:prSet presAssocID="{0F039D7A-A130-4028-ADF1-3F03B7A54EB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87B7E-6501-4E9D-A4AC-3DA03EC6D996}" type="pres">
      <dgm:prSet presAssocID="{DE45D5D1-7863-4C44-95B5-1A15F146F853}" presName="sibTrans" presStyleCnt="0"/>
      <dgm:spPr/>
    </dgm:pt>
    <dgm:pt modelId="{A493CDAB-D347-4E6D-B795-3AFD1F86208F}" type="pres">
      <dgm:prSet presAssocID="{9BC1F7E3-72AA-4E65-9C49-8E20D35EC019}" presName="textNode" presStyleLbl="node1" presStyleIdx="3" presStyleCnt="4" custScaleX="105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E3D26D-FBE7-44D3-A71F-D8861F513F39}" type="presOf" srcId="{031541D8-2CBD-452C-B58E-33DB04ABCCF4}" destId="{B15D6E8F-FD19-46CD-9039-154A87256978}" srcOrd="0" destOrd="0" presId="urn:microsoft.com/office/officeart/2005/8/layout/hProcess9"/>
    <dgm:cxn modelId="{88775E28-3708-454B-9D4F-DB52C896D2E1}" srcId="{21545897-2DBF-4C24-8AFE-72F243516C2C}" destId="{031541D8-2CBD-452C-B58E-33DB04ABCCF4}" srcOrd="0" destOrd="0" parTransId="{C309709D-DF53-4232-9F43-ABFBAEB26F6D}" sibTransId="{5C0867B5-B79E-4AF4-A88E-09B4BC8E61E4}"/>
    <dgm:cxn modelId="{99A6A7A1-3884-4B9F-9177-98C2B2E6BD7B}" type="presOf" srcId="{0F039D7A-A130-4028-ADF1-3F03B7A54EB7}" destId="{C092EEF9-5EDF-48BC-9A1B-5B79A9F50EAA}" srcOrd="0" destOrd="0" presId="urn:microsoft.com/office/officeart/2005/8/layout/hProcess9"/>
    <dgm:cxn modelId="{728E244F-E539-4F25-9505-4A8E00CDE936}" srcId="{21545897-2DBF-4C24-8AFE-72F243516C2C}" destId="{0F039D7A-A130-4028-ADF1-3F03B7A54EB7}" srcOrd="2" destOrd="0" parTransId="{DA28F9BB-A67B-4158-95B0-85DB6C8CB142}" sibTransId="{DE45D5D1-7863-4C44-95B5-1A15F146F853}"/>
    <dgm:cxn modelId="{42565228-9588-461A-9ED8-D65212B88D2E}" type="presOf" srcId="{7335ADBB-581B-4449-993E-116B48F5E5A7}" destId="{380BA856-2D22-4D32-B193-2AB0290FA2FF}" srcOrd="0" destOrd="0" presId="urn:microsoft.com/office/officeart/2005/8/layout/hProcess9"/>
    <dgm:cxn modelId="{633A8C0B-74A3-4F67-AD01-461D52E08629}" type="presOf" srcId="{21545897-2DBF-4C24-8AFE-72F243516C2C}" destId="{530C3FF3-92EF-4D30-A8AA-17E92D97753D}" srcOrd="0" destOrd="0" presId="urn:microsoft.com/office/officeart/2005/8/layout/hProcess9"/>
    <dgm:cxn modelId="{1882097D-97B4-4621-A7F3-F862549C2353}" type="presOf" srcId="{9BC1F7E3-72AA-4E65-9C49-8E20D35EC019}" destId="{A493CDAB-D347-4E6D-B795-3AFD1F86208F}" srcOrd="0" destOrd="0" presId="urn:microsoft.com/office/officeart/2005/8/layout/hProcess9"/>
    <dgm:cxn modelId="{D23617A5-3728-49C8-8C19-BAA45C1AA6AE}" srcId="{21545897-2DBF-4C24-8AFE-72F243516C2C}" destId="{9BC1F7E3-72AA-4E65-9C49-8E20D35EC019}" srcOrd="3" destOrd="0" parTransId="{142A41DC-7022-44EB-8067-2D302F64DD1A}" sibTransId="{431349C7-A99A-4B28-9301-C50A1021349F}"/>
    <dgm:cxn modelId="{9A01B391-B361-4AD7-8F8C-6CF6F40DC561}" srcId="{21545897-2DBF-4C24-8AFE-72F243516C2C}" destId="{7335ADBB-581B-4449-993E-116B48F5E5A7}" srcOrd="1" destOrd="0" parTransId="{D0C760E5-1921-49C6-85CD-7E2C2A2F546F}" sibTransId="{72CA69F7-F3E3-45C3-B1C0-31E0E9BF4FC4}"/>
    <dgm:cxn modelId="{CEA2C949-06DC-4B4E-A8B1-EA07C3CF2350}" type="presParOf" srcId="{530C3FF3-92EF-4D30-A8AA-17E92D97753D}" destId="{BCA10D29-6CAD-4457-B8CA-F93E68DC6FFF}" srcOrd="0" destOrd="0" presId="urn:microsoft.com/office/officeart/2005/8/layout/hProcess9"/>
    <dgm:cxn modelId="{8E515CBF-2595-4D5B-AAD5-A724C311EEA5}" type="presParOf" srcId="{530C3FF3-92EF-4D30-A8AA-17E92D97753D}" destId="{F90525F4-4417-4A02-94F4-F1590C5B38B9}" srcOrd="1" destOrd="0" presId="urn:microsoft.com/office/officeart/2005/8/layout/hProcess9"/>
    <dgm:cxn modelId="{63524753-3001-4526-ADDD-5C9E2486EC1F}" type="presParOf" srcId="{F90525F4-4417-4A02-94F4-F1590C5B38B9}" destId="{B15D6E8F-FD19-46CD-9039-154A87256978}" srcOrd="0" destOrd="0" presId="urn:microsoft.com/office/officeart/2005/8/layout/hProcess9"/>
    <dgm:cxn modelId="{B646B24F-5189-405C-A72F-9165C357B9E7}" type="presParOf" srcId="{F90525F4-4417-4A02-94F4-F1590C5B38B9}" destId="{71BF5E97-3F42-4289-AF9E-CA74123D1274}" srcOrd="1" destOrd="0" presId="urn:microsoft.com/office/officeart/2005/8/layout/hProcess9"/>
    <dgm:cxn modelId="{3FEFF33D-2520-47EA-B932-4D0C4342DB80}" type="presParOf" srcId="{F90525F4-4417-4A02-94F4-F1590C5B38B9}" destId="{380BA856-2D22-4D32-B193-2AB0290FA2FF}" srcOrd="2" destOrd="0" presId="urn:microsoft.com/office/officeart/2005/8/layout/hProcess9"/>
    <dgm:cxn modelId="{4D8CAA8F-F253-4B08-AFDD-A650B8FC0617}" type="presParOf" srcId="{F90525F4-4417-4A02-94F4-F1590C5B38B9}" destId="{0341EFE8-D0EF-42EC-A2E1-E0ABCF02B2F3}" srcOrd="3" destOrd="0" presId="urn:microsoft.com/office/officeart/2005/8/layout/hProcess9"/>
    <dgm:cxn modelId="{CDD7CCD1-9144-487F-B118-72F4A6291C29}" type="presParOf" srcId="{F90525F4-4417-4A02-94F4-F1590C5B38B9}" destId="{C092EEF9-5EDF-48BC-9A1B-5B79A9F50EAA}" srcOrd="4" destOrd="0" presId="urn:microsoft.com/office/officeart/2005/8/layout/hProcess9"/>
    <dgm:cxn modelId="{6A44A2B3-4AEE-43F3-A1E9-1468E9C4C37A}" type="presParOf" srcId="{F90525F4-4417-4A02-94F4-F1590C5B38B9}" destId="{17E87B7E-6501-4E9D-A4AC-3DA03EC6D996}" srcOrd="5" destOrd="0" presId="urn:microsoft.com/office/officeart/2005/8/layout/hProcess9"/>
    <dgm:cxn modelId="{078DF827-77A1-4894-A6C1-7D723C2561B0}" type="presParOf" srcId="{F90525F4-4417-4A02-94F4-F1590C5B38B9}" destId="{A493CDAB-D347-4E6D-B795-3AFD1F86208F}" srcOrd="6" destOrd="0" presId="urn:microsoft.com/office/officeart/2005/8/layout/hProcess9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4EE3-F517-4530-8355-BCDE8F3547CC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4803-12EB-49E4-928C-652C0F2B5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FECD-7B27-4F6F-B395-3463E70B6DBC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9A893-29F1-4439-94AF-D13D5FF86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5F33-2A83-4B72-9635-625D9B3AE87A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0293-D0BE-459F-947A-B8313BB35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B6A0-A445-4463-877E-51D91072B3CA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79543-3153-46E8-A479-2C5C613AC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4C4C-3BF7-4774-8AD7-E6A860A1E812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822D-BB08-4A1D-8A21-0289D7E1E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D0D7-57D9-41D1-9216-9006EB59EB49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7881-2770-4C87-8D93-3B76CB50C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7F4B-2B3B-46F4-90F3-6A58C6996A78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049E-9BFC-4ECC-A6A0-0A023CD0C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0C8F-1196-4850-AE0F-0EEFF9CE90D5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D881-2C55-4148-917F-16D57B622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B57B-3C17-4B77-BA8A-E782E34801B1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210E-EC9D-490E-9024-89C4D5054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CD7FA-31C1-4616-8EE5-8E4A88A99658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8405-8F0B-41C1-BC60-D14086CE5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578B7-C65E-43D8-BB47-968D053C39B6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4C40-A82D-4AE5-BF45-D346A03D5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00FE9D-7265-491D-B643-FD4EB2D468E6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2A1C1-BA3F-4D69-B7DA-5CD97E937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.info/quote/book/25661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8024175_3210752_nature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7929618" cy="486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863849" y="743245"/>
            <a:ext cx="4458367" cy="191770"/>
          </a:xfrm>
          <a:prstGeom prst="rect">
            <a:avLst/>
          </a:prstGeom>
          <a:solidFill>
            <a:srgbClr val="FDA403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1798434" y="743245"/>
            <a:ext cx="7345565" cy="185426"/>
          </a:xfrm>
          <a:prstGeom prst="parallelogram">
            <a:avLst>
              <a:gd name="adj" fmla="val 25541"/>
            </a:avLst>
          </a:prstGeom>
          <a:solidFill>
            <a:srgbClr val="FDA40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auto">
          <a:xfrm>
            <a:off x="1005201" y="794680"/>
            <a:ext cx="931049" cy="181610"/>
          </a:xfrm>
          <a:prstGeom prst="parallelogram">
            <a:avLst>
              <a:gd name="adj" fmla="val 30613"/>
            </a:avLst>
          </a:prstGeom>
          <a:gradFill rotWithShape="1">
            <a:gsLst>
              <a:gs pos="0">
                <a:srgbClr val="FFFFFF"/>
              </a:gs>
              <a:gs pos="100000">
                <a:srgbClr val="FDA40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3069260" y="168570"/>
            <a:ext cx="5931896" cy="45720"/>
          </a:xfrm>
          <a:prstGeom prst="rect">
            <a:avLst/>
          </a:prstGeom>
          <a:solidFill>
            <a:srgbClr val="FDA40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2204260" y="168570"/>
            <a:ext cx="1813831" cy="4508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DA40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9" name="Picture 25" descr="Logo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r="57112"/>
          <a:stretch>
            <a:fillRect/>
          </a:stretch>
        </p:blipFill>
        <p:spPr bwMode="auto">
          <a:xfrm>
            <a:off x="142845" y="89490"/>
            <a:ext cx="785818" cy="795327"/>
          </a:xfrm>
          <a:prstGeom prst="rect">
            <a:avLst/>
          </a:prstGeom>
          <a:noFill/>
        </p:spPr>
      </p:pic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857224" y="214290"/>
            <a:ext cx="4946755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cs typeface="Arial" pitchFamily="34" charset="0"/>
              </a:rPr>
              <a:t>СРЕДНЕРУССКИЙ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cs typeface="Arial" pitchFamily="34" charset="0"/>
              </a:rPr>
              <a:t>ЭКОНОМИЧЕСКИЙ ФОРУМ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cs typeface="Arial" pitchFamily="34" charset="0"/>
              </a:rPr>
              <a:t> 2014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66750" y="460035"/>
            <a:ext cx="3993477" cy="24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CENTRAL RUSSIAN ECONOMIC FORUM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 2014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1885813" y="730844"/>
            <a:ext cx="5143579" cy="2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80963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Развитие человеческого капитала – миссия бизнеса и власти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8143868" y="428604"/>
            <a:ext cx="1000132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www.sef-kursk.ru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7929586" y="285728"/>
            <a:ext cx="1038068" cy="23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cs typeface="Arial" pitchFamily="34" charset="0"/>
              </a:rPr>
              <a:t>г.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cs typeface="Arial" pitchFamily="34" charset="0"/>
              </a:rPr>
              <a:t>Курск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1000100" y="500042"/>
            <a:ext cx="7964032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28662" y="2500306"/>
            <a:ext cx="7572428" cy="2214578"/>
          </a:xfrm>
          <a:prstGeom prst="rect">
            <a:avLst/>
          </a:prstGeom>
          <a:noFill/>
          <a:ln w="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3175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УТИЛИЗАЦИЯ  ШЛАКОВЫХ ОТХОДОВ В ЦЕННЫЕ </a:t>
            </a:r>
            <a:r>
              <a:rPr lang="ru-RU" sz="4400" b="1" dirty="0">
                <a:ln w="3175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</a:t>
            </a:r>
          </a:p>
        </p:txBody>
      </p:sp>
      <p:pic>
        <p:nvPicPr>
          <p:cNvPr id="47" name="Рисунок 46" descr="1558b.jpg"/>
          <p:cNvPicPr>
            <a:picLocks noChangeAspect="1"/>
          </p:cNvPicPr>
          <p:nvPr/>
        </p:nvPicPr>
        <p:blipFill>
          <a:blip r:embed="rId4" cstate="print">
            <a:lum bright="-11000" contrast="10000"/>
          </a:blip>
          <a:stretch>
            <a:fillRect/>
          </a:stretch>
        </p:blipFill>
        <p:spPr>
          <a:xfrm>
            <a:off x="3571868" y="1357299"/>
            <a:ext cx="2071702" cy="1236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Прямоугольник 47"/>
          <p:cNvSpPr/>
          <p:nvPr/>
        </p:nvSpPr>
        <p:spPr>
          <a:xfrm>
            <a:off x="5715008" y="5143512"/>
            <a:ext cx="3205186" cy="723904"/>
          </a:xfrm>
          <a:prstGeom prst="rect">
            <a:avLst/>
          </a:prstGeom>
          <a:noFill/>
          <a:ln w="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Разработчик: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Крапивин Павел Валентинович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директор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905321" y="6238359"/>
            <a:ext cx="1857388" cy="509590"/>
          </a:xfrm>
          <a:prstGeom prst="rect">
            <a:avLst/>
          </a:prstGeom>
          <a:noFill/>
          <a:ln w="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 2014 г.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ЧТО СДЕЛАНО</a:t>
              </a:r>
              <a:endParaRPr lang="ru-RU" sz="4000" b="1" dirty="0"/>
            </a:p>
          </p:txBody>
        </p:sp>
        <p:pic>
          <p:nvPicPr>
            <p:cNvPr id="13" name="Рисунок 12" descr="1558b.jpg"/>
            <p:cNvPicPr>
              <a:picLocks noChangeAspect="1"/>
            </p:cNvPicPr>
            <p:nvPr/>
          </p:nvPicPr>
          <p:blipFill>
            <a:blip r:embed="rId2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214282" y="1071546"/>
            <a:ext cx="8643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Фукс и фронтальный погрузчик</a:t>
            </a:r>
            <a:endParaRPr lang="ru-RU" sz="2000" b="1" dirty="0">
              <a:latin typeface="+mn-lt"/>
            </a:endParaRPr>
          </a:p>
        </p:txBody>
      </p:sp>
      <p:pic>
        <p:nvPicPr>
          <p:cNvPr id="8" name="Рисунок 7" descr="отсе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571744"/>
            <a:ext cx="5143483" cy="3857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4306155" cy="4149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143248"/>
            <a:ext cx="414337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atin typeface="+mn-lt"/>
              </a:rPr>
              <a:t>Конкурентные преимущества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Высокая доходность проекта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Большой опыт управленческой команды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Патентованные усовершенствования в технологию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n-lt"/>
              </a:rPr>
              <a:t>Доступ </a:t>
            </a:r>
            <a:r>
              <a:rPr lang="ru-RU" sz="2000" dirty="0">
                <a:latin typeface="+mn-lt"/>
              </a:rPr>
              <a:t>к дешевому сырью и организованный сбыт </a:t>
            </a:r>
            <a:r>
              <a:rPr lang="ru-RU" sz="2000" dirty="0" smtClean="0">
                <a:latin typeface="+mn-lt"/>
              </a:rPr>
              <a:t>продукции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4" y="1142984"/>
          <a:ext cx="8286808" cy="171396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593597"/>
                <a:gridCol w="2693211"/>
              </a:tblGrid>
              <a:tr h="61668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ИНВЕСТИЦИОННЫЕ ХАРАКТЕРИСТИКИ ПРОЕКТА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Тыс. руб.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61668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Общие</a:t>
                      </a:r>
                      <a:r>
                        <a:rPr lang="ru-RU" sz="2000" baseline="0" dirty="0" smtClean="0"/>
                        <a:t> первоначальные инвестиции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97</a:t>
                      </a:r>
                      <a:r>
                        <a:rPr lang="ru-RU" sz="2000" dirty="0" smtClean="0"/>
                        <a:t> </a:t>
                      </a:r>
                      <a:r>
                        <a:rPr lang="en-US" sz="2000" dirty="0" smtClean="0"/>
                        <a:t>167</a:t>
                      </a:r>
                      <a:r>
                        <a:rPr lang="ru-RU" sz="2000" dirty="0" smtClean="0"/>
                        <a:t>,00</a:t>
                      </a:r>
                      <a:endParaRPr lang="ru-RU" sz="2000" dirty="0"/>
                    </a:p>
                  </a:txBody>
                  <a:tcPr/>
                </a:tc>
              </a:tr>
              <a:tr h="2668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 т.ч. оборудование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78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210,00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ПРЕИМУЩЕСТВА</a:t>
              </a:r>
              <a:endParaRPr lang="ru-RU" sz="4000" b="1" dirty="0"/>
            </a:p>
          </p:txBody>
        </p:sp>
        <p:pic>
          <p:nvPicPr>
            <p:cNvPr id="13" name="Рисунок 12" descr="1558b.jpg"/>
            <p:cNvPicPr>
              <a:picLocks noChangeAspect="1"/>
            </p:cNvPicPr>
            <p:nvPr/>
          </p:nvPicPr>
          <p:blipFill>
            <a:blip r:embed="rId2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4572000" y="35004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Соответствие линии  строгим экологическим стандартам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Интеллектуальные права на использование базовой технологии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Государственная поддержка проекта экологической направленности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05" name="TextBox 12"/>
          <p:cNvSpPr txBox="1">
            <a:spLocks noChangeArrowheads="1"/>
          </p:cNvSpPr>
          <p:nvPr/>
        </p:nvSpPr>
        <p:spPr bwMode="auto">
          <a:xfrm>
            <a:off x="428596" y="4357694"/>
            <a:ext cx="83582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НАПРАВЛЕНИЯ СТРАТЕГИЧЕСКОГО РАЗВИТИЯ БИЗНЕСА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Calibri" pitchFamily="34" charset="0"/>
              </a:rPr>
              <a:t>Увеличение производительности линии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Calibri" pitchFamily="34" charset="0"/>
              </a:rPr>
              <a:t>Линия по преобразованию минерала в удобрение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Calibri" pitchFamily="34" charset="0"/>
              </a:rPr>
              <a:t>Установка дополнительных линий на полигоне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Calibri" pitchFamily="34" charset="0"/>
              </a:rPr>
              <a:t>Прием, сортировка и переработка бытовых отходов (бумага, металл, пластик, стекло)</a:t>
            </a:r>
            <a:endParaRPr lang="ru-RU" sz="2000" dirty="0">
              <a:latin typeface="Calibri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85720" y="1142984"/>
          <a:ext cx="8643998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СТРАТЕГИЯ</a:t>
              </a:r>
              <a:endParaRPr lang="ru-RU" sz="4000" b="1" dirty="0"/>
            </a:p>
          </p:txBody>
        </p:sp>
        <p:pic>
          <p:nvPicPr>
            <p:cNvPr id="13" name="Рисунок 12" descr="1558b.jpg"/>
            <p:cNvPicPr>
              <a:picLocks noChangeAspect="1"/>
            </p:cNvPicPr>
            <p:nvPr/>
          </p:nvPicPr>
          <p:blipFill>
            <a:blip r:embed="rId6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5" descr="C:\Documents and Settings\Администратор\Рабочий стол\лазят по шина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6" descr="C:\Documents and Settings\Администратор\Рабочий стол\лазят по шина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ОБЪЕМ РЫНКА</a:t>
              </a:r>
              <a:endParaRPr lang="ru-RU" sz="4000" b="1" dirty="0"/>
            </a:p>
          </p:txBody>
        </p:sp>
        <p:pic>
          <p:nvPicPr>
            <p:cNvPr id="33" name="Рисунок 32" descr="1558b.jpg"/>
            <p:cNvPicPr>
              <a:picLocks noChangeAspect="1"/>
            </p:cNvPicPr>
            <p:nvPr/>
          </p:nvPicPr>
          <p:blipFill>
            <a:blip r:embed="rId3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aphicFrame>
        <p:nvGraphicFramePr>
          <p:cNvPr id="9" name="Диаграмма 8"/>
          <p:cNvGraphicFramePr/>
          <p:nvPr/>
        </p:nvGraphicFramePr>
        <p:xfrm>
          <a:off x="357158" y="2571744"/>
          <a:ext cx="8358246" cy="399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167" y="1071546"/>
            <a:ext cx="88939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текущий момент отрасль практически не освоена компаниями города.</a:t>
            </a:r>
          </a:p>
          <a:p>
            <a:r>
              <a:rPr lang="ru-RU" sz="2000" dirty="0" smtClean="0"/>
              <a:t>В данном проекте рассматривается переработка сталелитейных шлаков.</a:t>
            </a:r>
          </a:p>
          <a:p>
            <a:r>
              <a:rPr lang="ru-RU" sz="2000" dirty="0" smtClean="0"/>
              <a:t>Аналогичные предприятия со значимым объемом переработки в городе не представлены. 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6" name="Picture 5" descr="C:\Documents and Settings\Администратор\Рабочий стол\лазят по шина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 descr="C:\Documents and Settings\Администратор\Рабочий стол\лазят по шина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УТИЛИЗАЦИЯ  </a:t>
            </a:r>
            <a:r>
              <a:rPr lang="ru-RU" sz="2400" b="1" dirty="0" smtClean="0"/>
              <a:t>ШЛАКОВЫХ ОТХОДОВ В ЦЕННЫЕ </a:t>
            </a:r>
            <a:r>
              <a:rPr lang="ru-RU" sz="2400" b="1" dirty="0"/>
              <a:t>ПРОДУКТЫ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           ОБЪЕМ ПРОДАЖ (тыс.руб.)</a:t>
              </a:r>
              <a:endParaRPr lang="ru-RU" sz="4000" b="1" dirty="0"/>
            </a:p>
          </p:txBody>
        </p:sp>
        <p:pic>
          <p:nvPicPr>
            <p:cNvPr id="15" name="Рисунок 14" descr="1558b.jpg"/>
            <p:cNvPicPr>
              <a:picLocks noChangeAspect="1"/>
            </p:cNvPicPr>
            <p:nvPr/>
          </p:nvPicPr>
          <p:blipFill>
            <a:blip r:embed="rId3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aphicFrame>
        <p:nvGraphicFramePr>
          <p:cNvPr id="12" name="Диаграмма 11"/>
          <p:cNvGraphicFramePr/>
          <p:nvPr/>
        </p:nvGraphicFramePr>
        <p:xfrm>
          <a:off x="214282" y="857232"/>
          <a:ext cx="8929718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6" name="Picture 5" descr="C:\Documents and Settings\Администратор\Рабочий стол\лазят по шина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 descr="C:\Documents and Settings\Администратор\Рабочий стол\лазят по шина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УТИЛИЗАЦИЯ  </a:t>
            </a:r>
            <a:r>
              <a:rPr lang="ru-RU" sz="2400" b="1" dirty="0" smtClean="0"/>
              <a:t>ШЛАКОВЫХ ОТХОДОВ В ЦЕННЫЕ </a:t>
            </a:r>
            <a:r>
              <a:rPr lang="ru-RU" sz="2400" b="1" dirty="0"/>
              <a:t>ПРОДУКТЫ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            ПОТОКИ (БАЛАНС) НАЛИЧНОСТИ</a:t>
              </a:r>
              <a:endParaRPr lang="ru-RU" sz="4000" b="1" dirty="0"/>
            </a:p>
          </p:txBody>
        </p:sp>
        <p:pic>
          <p:nvPicPr>
            <p:cNvPr id="15" name="Рисунок 14" descr="1558b.jpg"/>
            <p:cNvPicPr>
              <a:picLocks noChangeAspect="1"/>
            </p:cNvPicPr>
            <p:nvPr/>
          </p:nvPicPr>
          <p:blipFill>
            <a:blip r:embed="rId3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aphicFrame>
        <p:nvGraphicFramePr>
          <p:cNvPr id="10" name="Диаграмма 9"/>
          <p:cNvGraphicFramePr/>
          <p:nvPr/>
        </p:nvGraphicFramePr>
        <p:xfrm>
          <a:off x="0" y="1000108"/>
          <a:ext cx="914400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6" name="Picture 5" descr="C:\Documents and Settings\Администратор\Рабочий стол\лазят по шина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 descr="C:\Documents and Settings\Администратор\Рабочий стол\лазят по шина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УТИЛИЗАЦИЯ  </a:t>
            </a:r>
            <a:r>
              <a:rPr lang="ru-RU" sz="2400" b="1" dirty="0" smtClean="0"/>
              <a:t>ШЛАКОВЫХ ОТХОДОВ В ЦЕННЫЕ </a:t>
            </a:r>
            <a:r>
              <a:rPr lang="ru-RU" sz="2400" b="1" dirty="0"/>
              <a:t>ПРОДУКТЫ</a:t>
            </a:r>
          </a:p>
        </p:txBody>
      </p:sp>
      <p:grpSp>
        <p:nvGrpSpPr>
          <p:cNvPr id="13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ХАРАКТЕРИСТИКИ</a:t>
              </a:r>
              <a:endParaRPr lang="ru-RU" sz="4000" b="1" dirty="0"/>
            </a:p>
          </p:txBody>
        </p:sp>
        <p:pic>
          <p:nvPicPr>
            <p:cNvPr id="15" name="Рисунок 14" descr="1558b.jpg"/>
            <p:cNvPicPr>
              <a:picLocks noChangeAspect="1"/>
            </p:cNvPicPr>
            <p:nvPr/>
          </p:nvPicPr>
          <p:blipFill>
            <a:blip r:embed="rId3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428992" y="1142984"/>
          <a:ext cx="5500726" cy="53963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798123"/>
                <a:gridCol w="1702603"/>
              </a:tblGrid>
              <a:tr h="519714"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Экономические характеристики  производства при объеме 360 тыс. тонн/год.  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4505">
                <a:tc>
                  <a:txBody>
                    <a:bodyPr/>
                    <a:lstStyle/>
                    <a:p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Тыс. руб.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29450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</a:rPr>
                        <a:t>Выручка от продаж, в т.ч.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542 880,00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450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</a:rPr>
                        <a:t>Скрап</a:t>
                      </a:r>
                      <a:r>
                        <a:rPr lang="ru-RU" sz="1600" b="0" baseline="0" dirty="0" smtClean="0">
                          <a:latin typeface="+mn-lt"/>
                        </a:rPr>
                        <a:t> металлолом марки 25А-26А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162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000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450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</a:rPr>
                        <a:t>Шлак разнофракционный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20</a:t>
                      </a:r>
                      <a:r>
                        <a:rPr lang="ru-RU" sz="1600" b="0" baseline="0" dirty="0" smtClean="0">
                          <a:latin typeface="+mn-lt"/>
                        </a:rPr>
                        <a:t> 520</a:t>
                      </a:r>
                      <a:r>
                        <a:rPr lang="ru-RU" sz="1600" b="0" dirty="0" smtClean="0">
                          <a:latin typeface="+mn-lt"/>
                        </a:rPr>
                        <a:t>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29450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</a:rPr>
                        <a:t>Доменный</a:t>
                      </a:r>
                      <a:r>
                        <a:rPr lang="ru-RU" sz="1600" b="0" baseline="0" dirty="0" smtClean="0">
                          <a:latin typeface="+mn-lt"/>
                        </a:rPr>
                        <a:t> присад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75</a:t>
                      </a:r>
                      <a:r>
                        <a:rPr lang="ru-RU" sz="1600" b="0" baseline="0" dirty="0" smtClean="0">
                          <a:latin typeface="+mn-lt"/>
                        </a:rPr>
                        <a:t> 600</a:t>
                      </a:r>
                      <a:r>
                        <a:rPr lang="ru-RU" sz="1600" b="0" dirty="0" smtClean="0">
                          <a:latin typeface="+mn-lt"/>
                        </a:rPr>
                        <a:t>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29450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</a:rPr>
                        <a:t>Скрап</a:t>
                      </a:r>
                      <a:r>
                        <a:rPr lang="ru-RU" sz="1600" b="0" baseline="0" dirty="0" smtClean="0">
                          <a:latin typeface="+mn-lt"/>
                        </a:rPr>
                        <a:t> 0,1-0,5 мм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95</a:t>
                      </a:r>
                      <a:r>
                        <a:rPr lang="ru-RU" sz="1600" b="0" baseline="0" dirty="0" smtClean="0">
                          <a:latin typeface="+mn-lt"/>
                        </a:rPr>
                        <a:t> 760</a:t>
                      </a:r>
                      <a:r>
                        <a:rPr lang="ru-RU" sz="1600" b="0" dirty="0" smtClean="0">
                          <a:latin typeface="+mn-lt"/>
                        </a:rPr>
                        <a:t>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60120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</a:rPr>
                        <a:t>Минеральная</a:t>
                      </a:r>
                      <a:r>
                        <a:rPr lang="ru-RU" sz="1600" b="0" baseline="0" dirty="0" smtClean="0">
                          <a:latin typeface="+mn-lt"/>
                        </a:rPr>
                        <a:t> часть для производства цемента и удобрений.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+mn-lt"/>
                        </a:rPr>
                        <a:t>189 000,00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29450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</a:rPr>
                        <a:t>Расходы на закупку сырья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145</a:t>
                      </a:r>
                      <a:r>
                        <a:rPr lang="ru-RU" sz="1600" b="0" baseline="0" dirty="0" smtClean="0">
                          <a:latin typeface="+mn-lt"/>
                        </a:rPr>
                        <a:t> 323</a:t>
                      </a:r>
                      <a:r>
                        <a:rPr lang="ru-RU" sz="1600" b="0" dirty="0" smtClean="0">
                          <a:latin typeface="+mn-lt"/>
                        </a:rPr>
                        <a:t>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29450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</a:rPr>
                        <a:t>Прочие</a:t>
                      </a:r>
                      <a:r>
                        <a:rPr lang="ru-RU" sz="1600" b="0" baseline="0" dirty="0" smtClean="0">
                          <a:latin typeface="+mn-lt"/>
                        </a:rPr>
                        <a:t> расходы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3</a:t>
                      </a:r>
                      <a:r>
                        <a:rPr lang="ru-RU" sz="1600" b="0" baseline="0" dirty="0" smtClean="0">
                          <a:latin typeface="+mn-lt"/>
                        </a:rPr>
                        <a:t> 168</a:t>
                      </a:r>
                      <a:r>
                        <a:rPr lang="ru-RU" sz="1600" b="0" dirty="0" smtClean="0">
                          <a:latin typeface="+mn-lt"/>
                        </a:rPr>
                        <a:t>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29450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EBITDA</a:t>
                      </a:r>
                      <a:r>
                        <a:rPr lang="ru-RU" sz="1600" b="0" dirty="0" smtClean="0">
                          <a:latin typeface="+mn-lt"/>
                        </a:rPr>
                        <a:t> 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332</a:t>
                      </a:r>
                      <a:r>
                        <a:rPr lang="ru-RU" sz="1600" b="0" baseline="0" dirty="0" smtClean="0">
                          <a:latin typeface="+mn-lt"/>
                        </a:rPr>
                        <a:t> 449</a:t>
                      </a:r>
                      <a:r>
                        <a:rPr lang="ru-RU" sz="1600" b="0" dirty="0" smtClean="0">
                          <a:latin typeface="+mn-lt"/>
                        </a:rPr>
                        <a:t>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43163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</a:rPr>
                        <a:t>Внутренняя норма рентабельности </a:t>
                      </a:r>
                      <a:r>
                        <a:rPr lang="en-US" sz="1600" b="0" dirty="0" smtClean="0">
                          <a:latin typeface="+mn-lt"/>
                        </a:rPr>
                        <a:t>–IRR%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587,90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29450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</a:rPr>
                        <a:t>Срок окупаемости , мес.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14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43163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</a:rPr>
                        <a:t>Чистый приведенный  доход – </a:t>
                      </a:r>
                      <a:r>
                        <a:rPr lang="en-US" sz="1600" b="0" dirty="0" smtClean="0">
                          <a:latin typeface="+mn-lt"/>
                        </a:rPr>
                        <a:t>NPV</a:t>
                      </a:r>
                      <a:r>
                        <a:rPr lang="ru-RU" sz="1600" b="0" dirty="0" smtClean="0">
                          <a:latin typeface="+mn-lt"/>
                        </a:rPr>
                        <a:t> 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500</a:t>
                      </a:r>
                      <a:r>
                        <a:rPr lang="ru-RU" sz="1600" b="0" baseline="0" dirty="0" smtClean="0">
                          <a:latin typeface="+mn-lt"/>
                        </a:rPr>
                        <a:t> 954</a:t>
                      </a:r>
                      <a:r>
                        <a:rPr lang="ru-RU" sz="1600" b="0" dirty="0" smtClean="0">
                          <a:latin typeface="+mn-lt"/>
                        </a:rPr>
                        <a:t>,50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4282" y="1285860"/>
            <a:ext cx="31432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стоимость проекта составляет 97 167 000  рублей.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Величина чистой прибыли после выплаты займа, полученная на каждый рубль вложений акционеров в проект в среднем составляет 39,1%</a:t>
            </a:r>
          </a:p>
          <a:p>
            <a:pPr lvl="0">
              <a:buFont typeface="Wingdings" pitchFamily="2" charset="2"/>
              <a:buChar char="§"/>
            </a:pPr>
            <a:endParaRPr lang="ru-RU" dirty="0" smtClean="0"/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Чистая дисконтированная стоимость проекта составляет 500 954,5 тыс. руб.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срок окупаемости проекта составляет 14 месяцев.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5" descr="C:\Documents and Settings\Администратор\Рабочий стол\лазят по шина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 descr="C:\Documents and Settings\Администратор\Рабочий стол\лазят по шина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УТИЛИЗАЦИЯ  </a:t>
            </a:r>
            <a:r>
              <a:rPr lang="ru-RU" sz="2400" b="1" dirty="0" smtClean="0"/>
              <a:t>ШЛАКОВЫХ ОТХОДОВ В ЦЕННЫЕ </a:t>
            </a:r>
            <a:r>
              <a:rPr lang="ru-RU" sz="2400" b="1" dirty="0"/>
              <a:t>ПРОДУКТЫ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БИЗНЕС-МОДЕЛЬ</a:t>
              </a:r>
              <a:endParaRPr lang="ru-RU" sz="4000" b="1" dirty="0"/>
            </a:p>
          </p:txBody>
        </p:sp>
        <p:pic>
          <p:nvPicPr>
            <p:cNvPr id="15" name="Рисунок 14" descr="1558b.jpg"/>
            <p:cNvPicPr>
              <a:picLocks noChangeAspect="1"/>
            </p:cNvPicPr>
            <p:nvPr/>
          </p:nvPicPr>
          <p:blipFill>
            <a:blip r:embed="rId3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Стрелка вправо 16"/>
          <p:cNvSpPr/>
          <p:nvPr/>
        </p:nvSpPr>
        <p:spPr>
          <a:xfrm>
            <a:off x="1785918" y="2571744"/>
            <a:ext cx="2071702" cy="659959"/>
          </a:xfrm>
          <a:prstGeom prst="right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14282" y="1214422"/>
            <a:ext cx="1512688" cy="687906"/>
            <a:chOff x="642977" y="714379"/>
            <a:chExt cx="1512688" cy="687906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42977" y="714379"/>
              <a:ext cx="1512688" cy="687906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7"/>
            <p:cNvSpPr/>
            <p:nvPr/>
          </p:nvSpPr>
          <p:spPr>
            <a:xfrm>
              <a:off x="663125" y="734527"/>
              <a:ext cx="1472392" cy="6476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АВТОР</a:t>
              </a:r>
              <a:endParaRPr lang="ru-RU" sz="2800" b="1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14282" y="2500306"/>
            <a:ext cx="1512688" cy="687906"/>
            <a:chOff x="642977" y="714379"/>
            <a:chExt cx="1512688" cy="687906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642977" y="714379"/>
              <a:ext cx="1512688" cy="687906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7"/>
            <p:cNvSpPr/>
            <p:nvPr/>
          </p:nvSpPr>
          <p:spPr>
            <a:xfrm>
              <a:off x="663125" y="734527"/>
              <a:ext cx="1472392" cy="6476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ИНВЕСТОР</a:t>
              </a:r>
              <a:endParaRPr lang="ru-RU" sz="2800" b="1" kern="1200" dirty="0"/>
            </a:p>
          </p:txBody>
        </p:sp>
      </p:grpSp>
      <p:sp>
        <p:nvSpPr>
          <p:cNvPr id="52" name="Стрелка вправо 51"/>
          <p:cNvSpPr/>
          <p:nvPr/>
        </p:nvSpPr>
        <p:spPr>
          <a:xfrm rot="19935136">
            <a:off x="2185968" y="3478482"/>
            <a:ext cx="1926570" cy="659959"/>
          </a:xfrm>
          <a:prstGeom prst="right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Стрелка вправо 52"/>
          <p:cNvSpPr/>
          <p:nvPr/>
        </p:nvSpPr>
        <p:spPr>
          <a:xfrm rot="1167161">
            <a:off x="1901455" y="1650863"/>
            <a:ext cx="2305147" cy="659959"/>
          </a:xfrm>
          <a:prstGeom prst="right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Стрелка вправо 53"/>
          <p:cNvSpPr/>
          <p:nvPr/>
        </p:nvSpPr>
        <p:spPr>
          <a:xfrm rot="20052148">
            <a:off x="4826684" y="1632330"/>
            <a:ext cx="2071702" cy="659959"/>
          </a:xfrm>
          <a:prstGeom prst="right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Стрелка вправо 54"/>
          <p:cNvSpPr/>
          <p:nvPr/>
        </p:nvSpPr>
        <p:spPr>
          <a:xfrm rot="5400000">
            <a:off x="7259432" y="4670656"/>
            <a:ext cx="1428759" cy="659959"/>
          </a:xfrm>
          <a:prstGeom prst="right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Стрелка вправо 61"/>
          <p:cNvSpPr/>
          <p:nvPr/>
        </p:nvSpPr>
        <p:spPr>
          <a:xfrm rot="16200000">
            <a:off x="6509337" y="2277483"/>
            <a:ext cx="1785950" cy="659959"/>
          </a:xfrm>
          <a:prstGeom prst="right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Стрелка вправо 62"/>
          <p:cNvSpPr/>
          <p:nvPr/>
        </p:nvSpPr>
        <p:spPr>
          <a:xfrm rot="5400000">
            <a:off x="7438028" y="2491798"/>
            <a:ext cx="1785950" cy="659959"/>
          </a:xfrm>
          <a:prstGeom prst="right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</a:t>
            </a:r>
          </a:p>
        </p:txBody>
      </p:sp>
      <p:sp>
        <p:nvSpPr>
          <p:cNvPr id="64" name="Стрелка вправо 63"/>
          <p:cNvSpPr/>
          <p:nvPr/>
        </p:nvSpPr>
        <p:spPr>
          <a:xfrm rot="17828936">
            <a:off x="2825829" y="4204145"/>
            <a:ext cx="1984923" cy="659959"/>
          </a:xfrm>
          <a:prstGeom prst="right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Стрелка влево 64"/>
          <p:cNvSpPr/>
          <p:nvPr/>
        </p:nvSpPr>
        <p:spPr>
          <a:xfrm rot="2396379">
            <a:off x="5643117" y="5359871"/>
            <a:ext cx="1912060" cy="659959"/>
          </a:xfrm>
          <a:prstGeom prst="left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Стрелка влево 65"/>
          <p:cNvSpPr/>
          <p:nvPr/>
        </p:nvSpPr>
        <p:spPr>
          <a:xfrm rot="18861498">
            <a:off x="5377015" y="4157431"/>
            <a:ext cx="1915661" cy="659959"/>
          </a:xfrm>
          <a:prstGeom prst="left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6929454" y="3571876"/>
            <a:ext cx="1928826" cy="687906"/>
            <a:chOff x="642977" y="714379"/>
            <a:chExt cx="1512688" cy="687906"/>
          </a:xfrm>
          <a:scene3d>
            <a:camera prst="orthographicFront"/>
            <a:lightRig rig="flat" dir="t"/>
          </a:scene3d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642977" y="714379"/>
              <a:ext cx="1512688" cy="687906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Скругленный прямоугольник 7"/>
            <p:cNvSpPr/>
            <p:nvPr/>
          </p:nvSpPr>
          <p:spPr>
            <a:xfrm>
              <a:off x="663125" y="734527"/>
              <a:ext cx="1472392" cy="6476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ШЛАКООТВАЛ</a:t>
              </a:r>
              <a:endParaRPr lang="ru-RU" sz="2800" b="1" kern="1200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000628" y="5000636"/>
            <a:ext cx="1000132" cy="928694"/>
            <a:chOff x="642977" y="714379"/>
            <a:chExt cx="1512688" cy="687906"/>
          </a:xfrm>
          <a:scene3d>
            <a:camera prst="orthographicFront"/>
            <a:lightRig rig="flat" dir="t"/>
          </a:scene3d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42977" y="714379"/>
              <a:ext cx="1512688" cy="687906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Скругленный прямоугольник 7"/>
            <p:cNvSpPr/>
            <p:nvPr/>
          </p:nvSpPr>
          <p:spPr>
            <a:xfrm>
              <a:off x="663125" y="734527"/>
              <a:ext cx="1472392" cy="6476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СКЛАД</a:t>
              </a:r>
              <a:endParaRPr lang="ru-RU" sz="2800" b="1" kern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15206" y="5786454"/>
            <a:ext cx="1512688" cy="687906"/>
            <a:chOff x="642977" y="714379"/>
            <a:chExt cx="1512688" cy="687906"/>
          </a:xfrm>
          <a:scene3d>
            <a:camera prst="orthographicFront"/>
            <a:lightRig rig="flat" dir="t"/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42977" y="714379"/>
              <a:ext cx="1512688" cy="687906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7"/>
            <p:cNvSpPr/>
            <p:nvPr/>
          </p:nvSpPr>
          <p:spPr>
            <a:xfrm>
              <a:off x="663125" y="734527"/>
              <a:ext cx="1472392" cy="6476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ПОЛИГОН</a:t>
              </a:r>
              <a:endParaRPr lang="ru-RU" sz="2800" b="1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857620" y="2357430"/>
            <a:ext cx="1285907" cy="1285884"/>
            <a:chOff x="4000539" y="1571607"/>
            <a:chExt cx="1296970" cy="1296947"/>
          </a:xfrm>
          <a:scene3d>
            <a:camera prst="orthographicFront"/>
            <a:lightRig rig="flat" dir="t"/>
          </a:scene3d>
        </p:grpSpPr>
        <p:sp>
          <p:nvSpPr>
            <p:cNvPr id="21" name="Овал 20"/>
            <p:cNvSpPr/>
            <p:nvPr/>
          </p:nvSpPr>
          <p:spPr>
            <a:xfrm>
              <a:off x="4000539" y="1571607"/>
              <a:ext cx="1296970" cy="129694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Овал 4"/>
            <p:cNvSpPr/>
            <p:nvPr/>
          </p:nvSpPr>
          <p:spPr>
            <a:xfrm>
              <a:off x="4190476" y="1761540"/>
              <a:ext cx="917096" cy="9170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smtClean="0"/>
                <a:t>ФИРМА</a:t>
              </a:r>
              <a:endParaRPr lang="ru-RU" sz="2000" b="1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28596" y="3857628"/>
            <a:ext cx="1857388" cy="1143008"/>
            <a:chOff x="574218" y="530938"/>
            <a:chExt cx="1541151" cy="733766"/>
          </a:xfrm>
          <a:scene3d>
            <a:camera prst="orthographicFront"/>
            <a:lightRig rig="flat" dir="t"/>
          </a:scene3d>
        </p:grpSpPr>
        <p:sp>
          <p:nvSpPr>
            <p:cNvPr id="27" name="Блок-схема: несколько документов 26"/>
            <p:cNvSpPr/>
            <p:nvPr/>
          </p:nvSpPr>
          <p:spPr>
            <a:xfrm>
              <a:off x="574218" y="576798"/>
              <a:ext cx="1512688" cy="687906"/>
            </a:xfrm>
            <a:prstGeom prst="flowChartMultidocumen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7"/>
            <p:cNvSpPr/>
            <p:nvPr/>
          </p:nvSpPr>
          <p:spPr>
            <a:xfrm>
              <a:off x="642977" y="530938"/>
              <a:ext cx="1472392" cy="6476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УЧРЕДИТЕЛИ</a:t>
              </a:r>
              <a:endParaRPr lang="ru-RU" sz="2800" b="1" kern="1200" dirty="0"/>
            </a:p>
          </p:txBody>
        </p:sp>
      </p:grpSp>
      <p:sp>
        <p:nvSpPr>
          <p:cNvPr id="68" name="Стрелка влево 67"/>
          <p:cNvSpPr/>
          <p:nvPr/>
        </p:nvSpPr>
        <p:spPr>
          <a:xfrm>
            <a:off x="3214678" y="5429264"/>
            <a:ext cx="1785949" cy="659959"/>
          </a:xfrm>
          <a:prstGeom prst="left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500166" y="5357826"/>
            <a:ext cx="1857388" cy="1143008"/>
            <a:chOff x="574218" y="530938"/>
            <a:chExt cx="1541151" cy="733766"/>
          </a:xfrm>
          <a:scene3d>
            <a:camera prst="orthographicFront"/>
            <a:lightRig rig="flat" dir="t"/>
          </a:scene3d>
        </p:grpSpPr>
        <p:sp>
          <p:nvSpPr>
            <p:cNvPr id="44" name="Блок-схема: несколько документов 43"/>
            <p:cNvSpPr/>
            <p:nvPr/>
          </p:nvSpPr>
          <p:spPr>
            <a:xfrm>
              <a:off x="574218" y="576798"/>
              <a:ext cx="1512688" cy="687906"/>
            </a:xfrm>
            <a:prstGeom prst="flowChartMultidocumen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7"/>
            <p:cNvSpPr/>
            <p:nvPr/>
          </p:nvSpPr>
          <p:spPr>
            <a:xfrm>
              <a:off x="642977" y="530938"/>
              <a:ext cx="1472392" cy="6476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ПОТРЕБИТЕЛИ</a:t>
              </a:r>
              <a:endParaRPr lang="ru-RU" sz="2000" b="1" kern="12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858016" y="1142984"/>
            <a:ext cx="2000264" cy="687906"/>
            <a:chOff x="642977" y="714379"/>
            <a:chExt cx="1512688" cy="687906"/>
          </a:xfrm>
          <a:scene3d>
            <a:camera prst="orthographicFront"/>
            <a:lightRig rig="fla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42977" y="714379"/>
              <a:ext cx="1512688" cy="687906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7"/>
            <p:cNvSpPr/>
            <p:nvPr/>
          </p:nvSpPr>
          <p:spPr>
            <a:xfrm>
              <a:off x="663125" y="734527"/>
              <a:ext cx="1472392" cy="6476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КОМБИНАТ</a:t>
              </a:r>
              <a:endParaRPr lang="ru-RU" sz="28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8" name="Picture 5" descr="C:\Documents and Settings\Администратор\Рабочий стол\лазят по шина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 descr="C:\Documents and Settings\Администратор\Рабочий стол\лазят по шина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6"/>
          <p:cNvSpPr>
            <a:spLocks noChangeArrowheads="1"/>
          </p:cNvSpPr>
          <p:nvPr/>
        </p:nvSpPr>
        <p:spPr bwMode="auto">
          <a:xfrm>
            <a:off x="214282" y="1000108"/>
            <a:ext cx="867886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Один крошечный шаг вперед, один поступок ради осуществления мечты дают такие замечательные результаты, о каких ты и не мечтал.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© </a:t>
            </a:r>
            <a:r>
              <a:rPr lang="ru-RU" sz="2000" dirty="0" err="1" smtClean="0"/>
              <a:t>Лесли</a:t>
            </a:r>
            <a:r>
              <a:rPr lang="ru-RU" sz="2000" dirty="0" smtClean="0"/>
              <a:t> </a:t>
            </a:r>
            <a:r>
              <a:rPr lang="ru-RU" sz="2000" dirty="0" err="1" smtClean="0"/>
              <a:t>Шультен</a:t>
            </a:r>
            <a:endParaRPr lang="ru-RU" sz="2000" dirty="0" smtClean="0">
              <a:hlinkClick r:id="rId3"/>
            </a:endParaRPr>
          </a:p>
          <a:p>
            <a:pPr algn="ctr"/>
            <a:endParaRPr lang="ru-RU" sz="2000" b="1" dirty="0" smtClean="0">
              <a:hlinkClick r:id="rId3"/>
            </a:endParaRP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15370" name="Прямоугольник 16"/>
          <p:cNvSpPr>
            <a:spLocks noChangeArrowheads="1"/>
          </p:cNvSpPr>
          <p:nvPr/>
        </p:nvSpPr>
        <p:spPr bwMode="auto">
          <a:xfrm>
            <a:off x="214282" y="4857760"/>
            <a:ext cx="867886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 smtClean="0">
              <a:latin typeface="Calibri" pitchFamily="34" charset="0"/>
            </a:endParaRPr>
          </a:p>
          <a:p>
            <a:endParaRPr lang="ru-RU" b="1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Контакты:</a:t>
            </a:r>
            <a:endParaRPr lang="ru-RU" dirty="0">
              <a:latin typeface="Calibri" pitchFamily="34" charset="0"/>
            </a:endParaRPr>
          </a:p>
          <a:p>
            <a:r>
              <a:rPr lang="ru-RU" sz="1600" dirty="0" smtClean="0"/>
              <a:t>ООО «Созидание»</a:t>
            </a:r>
          </a:p>
          <a:p>
            <a:r>
              <a:rPr lang="ru-RU" sz="1600" dirty="0" smtClean="0"/>
              <a:t>Крапивин Павел Валентинович</a:t>
            </a:r>
          </a:p>
          <a:p>
            <a:r>
              <a:rPr lang="ru-RU" sz="1600" dirty="0" smtClean="0"/>
              <a:t>Тел. 8-903-699-58-80</a:t>
            </a:r>
            <a:endParaRPr lang="ru-RU" sz="1600" dirty="0"/>
          </a:p>
        </p:txBody>
      </p:sp>
      <p:pic>
        <p:nvPicPr>
          <p:cNvPr id="11" name="Рисунок 10" descr="1317946400_photos0-800x60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1493">
            <a:off x="1942755" y="2197330"/>
            <a:ext cx="4382030" cy="328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558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2486">
            <a:off x="4911586" y="5027365"/>
            <a:ext cx="1436702" cy="857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СПАСИБО ЗА ВНИМАНИЕ</a:t>
              </a:r>
              <a:endParaRPr lang="ru-RU" sz="4000" b="1" dirty="0"/>
            </a:p>
          </p:txBody>
        </p:sp>
        <p:pic>
          <p:nvPicPr>
            <p:cNvPr id="15" name="Рисунок 14" descr="1558b.jpg"/>
            <p:cNvPicPr>
              <a:picLocks noChangeAspect="1"/>
            </p:cNvPicPr>
            <p:nvPr/>
          </p:nvPicPr>
          <p:blipFill>
            <a:blip r:embed="rId6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42844" y="1285860"/>
            <a:ext cx="328611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+mn-lt"/>
              </a:rPr>
              <a:t> Разработка и запуск технологической линии по переработке шлаков с максимальным извлечением </a:t>
            </a:r>
            <a:r>
              <a:rPr lang="ru-RU" sz="2000" b="1" dirty="0" smtClean="0">
                <a:latin typeface="+mn-lt"/>
              </a:rPr>
              <a:t>металла и эффективны использованием минеральной части </a:t>
            </a:r>
            <a:endParaRPr lang="ru-RU" sz="2000" b="1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+mn-lt"/>
              </a:rPr>
              <a:t>Решить проблему по отсутствию перерабатывающих мощностей на отвалах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+mn-lt"/>
              </a:rPr>
              <a:t>Устранить угрозу ухудшения экологической безопасности  </a:t>
            </a:r>
            <a:r>
              <a:rPr lang="ru-RU" sz="2000" b="1" dirty="0" smtClean="0">
                <a:latin typeface="+mn-lt"/>
              </a:rPr>
              <a:t>Липецкой области</a:t>
            </a:r>
            <a:r>
              <a:rPr lang="ru-RU" sz="2000" b="1" dirty="0" smtClean="0">
                <a:latin typeface="+mn-lt"/>
              </a:rPr>
              <a:t>.</a:t>
            </a:r>
            <a:endParaRPr lang="ru-RU" sz="2000" b="1" dirty="0" smtClean="0">
              <a:latin typeface="+mn-lt"/>
            </a:endParaRPr>
          </a:p>
          <a:p>
            <a:r>
              <a:rPr lang="ru-RU" sz="2000" b="1" dirty="0" smtClean="0">
                <a:latin typeface="+mn-lt"/>
              </a:rPr>
              <a:t> </a:t>
            </a:r>
            <a:endParaRPr lang="ru-RU" sz="2000" b="1" dirty="0">
              <a:latin typeface="+mn-lt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                         ЦЕЛЬ ПРОЕКТА</a:t>
              </a:r>
              <a:endParaRPr lang="ru-RU" sz="4000" b="1" dirty="0"/>
            </a:p>
          </p:txBody>
        </p:sp>
        <p:pic>
          <p:nvPicPr>
            <p:cNvPr id="17" name="Рисунок 16" descr="1558b.jpg"/>
            <p:cNvPicPr>
              <a:picLocks noChangeAspect="1"/>
            </p:cNvPicPr>
            <p:nvPr/>
          </p:nvPicPr>
          <p:blipFill>
            <a:blip r:embed="rId2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" name="Рисунок 9" descr="902201214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571612"/>
            <a:ext cx="5342585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ПРОДУКЦИЯ</a:t>
              </a:r>
              <a:endParaRPr lang="ru-RU" sz="4000" b="1" dirty="0"/>
            </a:p>
          </p:txBody>
        </p:sp>
        <p:pic>
          <p:nvPicPr>
            <p:cNvPr id="15" name="Рисунок 14" descr="1558b.jpg"/>
            <p:cNvPicPr>
              <a:picLocks noChangeAspect="1"/>
            </p:cNvPicPr>
            <p:nvPr/>
          </p:nvPicPr>
          <p:blipFill>
            <a:blip r:embed="rId2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aphicFrame>
        <p:nvGraphicFramePr>
          <p:cNvPr id="19" name="Диаграмма 18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          ПОТРЕБНОСТЬ В ПРОДУКЦИИ</a:t>
              </a:r>
              <a:endParaRPr lang="ru-RU" sz="4000" b="1" dirty="0"/>
            </a:p>
          </p:txBody>
        </p:sp>
        <p:pic>
          <p:nvPicPr>
            <p:cNvPr id="15" name="Рисунок 14" descr="1558b.jpg"/>
            <p:cNvPicPr>
              <a:picLocks noChangeAspect="1"/>
            </p:cNvPicPr>
            <p:nvPr/>
          </p:nvPicPr>
          <p:blipFill>
            <a:blip r:embed="rId2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aphicFrame>
        <p:nvGraphicFramePr>
          <p:cNvPr id="19" name="Диаграмма 18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     ЦЕНОВАЯ ПОЛИТИКА</a:t>
              </a:r>
              <a:endParaRPr lang="ru-RU" sz="4000" b="1" dirty="0"/>
            </a:p>
          </p:txBody>
        </p:sp>
        <p:pic>
          <p:nvPicPr>
            <p:cNvPr id="15" name="Рисунок 14" descr="1558b.jpg"/>
            <p:cNvPicPr>
              <a:picLocks noChangeAspect="1"/>
            </p:cNvPicPr>
            <p:nvPr/>
          </p:nvPicPr>
          <p:blipFill>
            <a:blip r:embed="rId2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aphicFrame>
        <p:nvGraphicFramePr>
          <p:cNvPr id="10" name="Диаграмма 9"/>
          <p:cNvGraphicFramePr/>
          <p:nvPr/>
        </p:nvGraphicFramePr>
        <p:xfrm>
          <a:off x="0" y="1142984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214282" y="1000108"/>
            <a:ext cx="421484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+mn-lt"/>
              </a:rPr>
              <a:t>ПРОБЛЕМА </a:t>
            </a:r>
            <a:r>
              <a:rPr lang="ru-RU" sz="1600" b="1" dirty="0" smtClean="0">
                <a:latin typeface="+mn-lt"/>
              </a:rPr>
              <a:t>УТИЛИЗАЦИИ </a:t>
            </a:r>
          </a:p>
          <a:p>
            <a:r>
              <a:rPr lang="ru-RU" sz="1600" b="1" dirty="0" smtClean="0">
                <a:latin typeface="+mn-lt"/>
              </a:rPr>
              <a:t>ШЛАКОВЫХ ОТХОДОВ В </a:t>
            </a:r>
            <a:r>
              <a:rPr lang="ru-RU" sz="1600" b="1" dirty="0">
                <a:latin typeface="+mn-lt"/>
              </a:rPr>
              <a:t>РОССИИ </a:t>
            </a:r>
            <a:endParaRPr lang="ru-RU" sz="1600" b="1" dirty="0" smtClean="0">
              <a:latin typeface="+mn-lt"/>
            </a:endParaRPr>
          </a:p>
          <a:p>
            <a:endParaRPr lang="ru-RU" sz="1600" b="1" dirty="0">
              <a:latin typeface="+mn-lt"/>
            </a:endParaRPr>
          </a:p>
          <a:p>
            <a:r>
              <a:rPr lang="ru-RU" sz="1600" dirty="0" smtClean="0">
                <a:latin typeface="+mn-lt"/>
              </a:rPr>
              <a:t>В России, в шлаковых отвалах накоплено 800 млн. т. шлаков черной и цветной металлургии. Ежегодно образуется более 95 млн.т. шлаков в т.ч. около 79 млн.т. Шлаков доменного, сталеплавильного, литейного и ферросплавного производств. Расположенные в городской черте шлаковые отвалы нарушают ландшафт территорий, для размещения отвалов отчуждаются земельные угодья, вследствие протекания процессов естественного выщелачивания и выветривания ухудшается экологическая обстановка региона. Средний уровень использования промышленных отходов по стране равен всего лишь 53%. Доля использования отходов производства в качестве вторичного сырья не превышает 11%.</a:t>
            </a:r>
            <a:endParaRPr lang="ru-RU" sz="1600" dirty="0">
              <a:latin typeface="+mn-lt"/>
            </a:endParaRPr>
          </a:p>
        </p:txBody>
      </p:sp>
      <p:sp>
        <p:nvSpPr>
          <p:cNvPr id="5129" name="Прямоугольник 14"/>
          <p:cNvSpPr>
            <a:spLocks noChangeArrowheads="1"/>
          </p:cNvSpPr>
          <p:nvPr/>
        </p:nvSpPr>
        <p:spPr bwMode="auto">
          <a:xfrm>
            <a:off x="4643438" y="928670"/>
            <a:ext cx="4500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+mn-lt"/>
              </a:rPr>
              <a:t>Образование отходов металлургического производства на ОАО «НЛМК, тыс. т (2012 г.)</a:t>
            </a:r>
            <a:endParaRPr lang="ru-RU" sz="1600" b="1" dirty="0">
              <a:latin typeface="+mn-lt"/>
            </a:endParaRPr>
          </a:p>
        </p:txBody>
      </p:sp>
      <p:pic>
        <p:nvPicPr>
          <p:cNvPr id="19" name="Рисунок 18" descr="C:\DOCUME~1\Admin\LOCALS~1\Temp\FineReader11.00\media\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12"/>
            <a:ext cx="4572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ПРОБЛЕМА</a:t>
              </a:r>
              <a:endParaRPr lang="ru-RU" sz="4000" b="1" dirty="0"/>
            </a:p>
          </p:txBody>
        </p:sp>
        <p:pic>
          <p:nvPicPr>
            <p:cNvPr id="13" name="Рисунок 12" descr="1558b.jpg"/>
            <p:cNvPicPr>
              <a:picLocks noChangeAspect="1"/>
            </p:cNvPicPr>
            <p:nvPr/>
          </p:nvPicPr>
          <p:blipFill>
            <a:blip r:embed="rId3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РЕШЕНИЕ</a:t>
              </a:r>
              <a:endParaRPr lang="ru-RU" sz="4000" b="1" dirty="0"/>
            </a:p>
          </p:txBody>
        </p:sp>
        <p:pic>
          <p:nvPicPr>
            <p:cNvPr id="13" name="Рисунок 12" descr="1558b.jpg"/>
            <p:cNvPicPr>
              <a:picLocks noChangeAspect="1"/>
            </p:cNvPicPr>
            <p:nvPr/>
          </p:nvPicPr>
          <p:blipFill>
            <a:blip r:embed="rId2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Рисунок 8" descr="C:\DOCUME~1\Admin\LOCALS~1\Temp\FineReader11.00\media\image6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357298"/>
            <a:ext cx="5214974" cy="5072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214282" y="1000109"/>
            <a:ext cx="35004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Общая схема процессов</a:t>
            </a:r>
          </a:p>
          <a:p>
            <a:endParaRPr lang="ru-RU" dirty="0" smtClean="0"/>
          </a:p>
          <a:p>
            <a:r>
              <a:rPr lang="ru-RU" dirty="0" smtClean="0"/>
              <a:t>Главной задачей, стоящей при переработке шлака, является наиболее полное извлечение ценных компонентов лома черных и цветных металлов, используемых для повторного производства. Специфика данной задачи заключается в разделении потока материала на 4 составляющие: </a:t>
            </a:r>
          </a:p>
          <a:p>
            <a:pPr lvl="0"/>
            <a:r>
              <a:rPr lang="ru-RU" dirty="0" smtClean="0"/>
              <a:t>Черные металлы (скрап и пыль); </a:t>
            </a:r>
          </a:p>
          <a:p>
            <a:pPr lvl="0"/>
            <a:r>
              <a:rPr lang="ru-RU" dirty="0" smtClean="0"/>
              <a:t>Земля и песок (отсев); </a:t>
            </a:r>
          </a:p>
          <a:p>
            <a:pPr lvl="0"/>
            <a:r>
              <a:rPr lang="ru-RU" dirty="0" smtClean="0"/>
              <a:t>Шлак разных фракций и минеральные отходы. </a:t>
            </a:r>
          </a:p>
          <a:p>
            <a:r>
              <a:rPr lang="ru-RU" dirty="0" smtClean="0"/>
              <a:t>Технологический процесс выглядит следующим образом: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РЕШЕНИЕ</a:t>
              </a:r>
              <a:endParaRPr lang="ru-RU" sz="4000" b="1" dirty="0"/>
            </a:p>
          </p:txBody>
        </p:sp>
        <p:pic>
          <p:nvPicPr>
            <p:cNvPr id="13" name="Рисунок 12" descr="1558b.jpg"/>
            <p:cNvPicPr>
              <a:picLocks noChangeAspect="1"/>
            </p:cNvPicPr>
            <p:nvPr/>
          </p:nvPicPr>
          <p:blipFill>
            <a:blip r:embed="rId2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Рисунок 7" descr="Pererab_metellurg_shlakov_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342" y="1857364"/>
            <a:ext cx="5354391" cy="4786346"/>
          </a:xfrm>
          <a:prstGeom prst="rect">
            <a:avLst/>
          </a:prstGeom>
        </p:spPr>
      </p:pic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214282" y="1071546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Технологическая схема установки для переработки металлургических шлаков в щебень с отделением металла</a:t>
            </a:r>
            <a:endParaRPr lang="ru-RU" sz="1600" b="1" dirty="0"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14282" y="2000240"/>
            <a:ext cx="321471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Оборудование ТДСУ:</a:t>
            </a:r>
          </a:p>
          <a:p>
            <a:r>
              <a:rPr lang="ru-RU" sz="1400" dirty="0" smtClean="0"/>
              <a:t>1. </a:t>
            </a:r>
            <a:r>
              <a:rPr lang="ru-RU" sz="1400" dirty="0" err="1" smtClean="0"/>
              <a:t>Вибропитатель</a:t>
            </a:r>
            <a:r>
              <a:rPr lang="ru-RU" sz="1400" dirty="0" smtClean="0"/>
              <a:t> ДРО-708-10  на опорной раме;</a:t>
            </a:r>
          </a:p>
          <a:p>
            <a:r>
              <a:rPr lang="ru-RU" sz="1400" dirty="0" smtClean="0"/>
              <a:t>2. Агрегат сортировки ДРО-654;</a:t>
            </a:r>
          </a:p>
          <a:p>
            <a:r>
              <a:rPr lang="ru-RU" sz="1400" dirty="0" smtClean="0"/>
              <a:t>3. </a:t>
            </a:r>
            <a:r>
              <a:rPr lang="ru-RU" sz="1400" dirty="0" err="1" smtClean="0"/>
              <a:t>Галтовочный</a:t>
            </a:r>
            <a:r>
              <a:rPr lang="ru-RU" sz="1400" dirty="0" smtClean="0"/>
              <a:t> барабан ДРО-655;</a:t>
            </a:r>
          </a:p>
          <a:p>
            <a:r>
              <a:rPr lang="ru-RU" sz="1400" dirty="0" smtClean="0"/>
              <a:t>4. Агрегат крупного дробления ДРО-510-30;</a:t>
            </a:r>
          </a:p>
          <a:p>
            <a:r>
              <a:rPr lang="ru-RU" sz="1400" dirty="0" smtClean="0"/>
              <a:t>5. Агрегат среднего дробления СМД-511;</a:t>
            </a:r>
          </a:p>
          <a:p>
            <a:r>
              <a:rPr lang="ru-RU" sz="1400" dirty="0" smtClean="0"/>
              <a:t>6. Агрегат сортировки ДРО-669;</a:t>
            </a:r>
          </a:p>
          <a:p>
            <a:r>
              <a:rPr lang="ru-RU" sz="1400" dirty="0" smtClean="0"/>
              <a:t>7. Конвейера на базе ДРО-904 (2 шт.);</a:t>
            </a:r>
          </a:p>
          <a:p>
            <a:r>
              <a:rPr lang="ru-RU" sz="1400" dirty="0" smtClean="0"/>
              <a:t>8. Конвейер ДРО-924;</a:t>
            </a:r>
          </a:p>
          <a:p>
            <a:r>
              <a:rPr lang="ru-RU" sz="1400" dirty="0" smtClean="0"/>
              <a:t>9. Конвейеры: ДРО-923; на базе ДРО-923;</a:t>
            </a:r>
          </a:p>
          <a:p>
            <a:r>
              <a:rPr lang="ru-RU" sz="1400" dirty="0" smtClean="0"/>
              <a:t>10. Конвейеры на базе ДРО-914;</a:t>
            </a:r>
          </a:p>
          <a:p>
            <a:r>
              <a:rPr lang="ru-RU" sz="1400" dirty="0" smtClean="0"/>
              <a:t>11. Конвейеры ДРО-914; </a:t>
            </a:r>
          </a:p>
          <a:p>
            <a:r>
              <a:rPr lang="ru-RU" sz="1400" dirty="0" smtClean="0"/>
              <a:t>12. Конвейеры ДРО-912 (3 шт.);</a:t>
            </a:r>
          </a:p>
          <a:p>
            <a:r>
              <a:rPr lang="ru-RU" sz="1400" dirty="0" smtClean="0"/>
              <a:t>13. </a:t>
            </a:r>
            <a:r>
              <a:rPr lang="ru-RU" sz="1400" dirty="0" err="1" smtClean="0"/>
              <a:t>Железоотделитель</a:t>
            </a:r>
            <a:r>
              <a:rPr lang="ru-RU" sz="1400" dirty="0" smtClean="0"/>
              <a:t> на опоре (4 шт.);</a:t>
            </a:r>
          </a:p>
          <a:p>
            <a:r>
              <a:rPr lang="ru-RU" sz="1400" dirty="0" smtClean="0"/>
              <a:t>14. Агрегат управления У7810.4А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25" y="3886200"/>
            <a:ext cx="292893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-1"/>
            <a:ext cx="9144000" cy="980349"/>
            <a:chOff x="0" y="-1"/>
            <a:chExt cx="9144000" cy="98034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1"/>
              <a:ext cx="9144000" cy="92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ЧТО СДЕЛАНО</a:t>
              </a:r>
              <a:endParaRPr lang="ru-RU" sz="4000" b="1" dirty="0"/>
            </a:p>
          </p:txBody>
        </p:sp>
        <p:pic>
          <p:nvPicPr>
            <p:cNvPr id="13" name="Рисунок 12" descr="1558b.jpg"/>
            <p:cNvPicPr>
              <a:picLocks noChangeAspect="1"/>
            </p:cNvPicPr>
            <p:nvPr/>
          </p:nvPicPr>
          <p:blipFill>
            <a:blip r:embed="rId2" cstate="print">
              <a:lum bright="-11000" contrast="10000"/>
            </a:blip>
            <a:stretch>
              <a:fillRect/>
            </a:stretch>
          </p:blipFill>
          <p:spPr>
            <a:xfrm>
              <a:off x="0" y="-1"/>
              <a:ext cx="1643042" cy="98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1000100" y="1000108"/>
            <a:ext cx="864399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latin typeface="+mn-lt"/>
              </a:rPr>
              <a:t>В проект инвестировано порядка 27 мл. рублей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+mn-lt"/>
              </a:rPr>
              <a:t>Смонтирован сортировочный </a:t>
            </a:r>
            <a:r>
              <a:rPr lang="ru-RU" sz="2000" b="1" dirty="0" smtClean="0">
                <a:latin typeface="+mn-lt"/>
              </a:rPr>
              <a:t>комплекс – 50 тонн в час</a:t>
            </a:r>
            <a:endParaRPr lang="ru-RU" sz="2000" b="1" dirty="0" smtClean="0">
              <a:latin typeface="+mn-lt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+mn-lt"/>
              </a:rPr>
              <a:t>Заключены договора поставки с комбинатом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+mn-lt"/>
              </a:rPr>
              <a:t>Запущены документы на оформление земли под полигон</a:t>
            </a:r>
            <a:endParaRPr lang="ru-RU" sz="2000" b="1" dirty="0">
              <a:latin typeface="+mn-lt"/>
            </a:endParaRPr>
          </a:p>
          <a:p>
            <a:endParaRPr lang="ru-RU" sz="2000" b="1" dirty="0" smtClean="0">
              <a:latin typeface="+mn-lt"/>
            </a:endParaRPr>
          </a:p>
        </p:txBody>
      </p:sp>
      <p:pic>
        <p:nvPicPr>
          <p:cNvPr id="31746" name="Picture 2" descr="http://www.drobmash.ru/data/objects/168/images/Pererabotka_metshlakov_Beloret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357430"/>
            <a:ext cx="7286676" cy="4148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12989</TotalTime>
  <Words>803</Words>
  <Application>Microsoft Office PowerPoint</Application>
  <PresentationFormat>Экран (4:3)</PresentationFormat>
  <Paragraphs>216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EVIRA</dc:creator>
  <cp:lastModifiedBy>Павел</cp:lastModifiedBy>
  <cp:revision>433</cp:revision>
  <dcterms:created xsi:type="dcterms:W3CDTF">2013-04-25T18:44:35Z</dcterms:created>
  <dcterms:modified xsi:type="dcterms:W3CDTF">2014-06-18T23:08:32Z</dcterms:modified>
</cp:coreProperties>
</file>