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864" r:id="rId4"/>
    <p:sldMasterId id="2147483888" r:id="rId5"/>
    <p:sldMasterId id="2147483900" r:id="rId6"/>
    <p:sldMasterId id="2147483912" r:id="rId7"/>
  </p:sldMasterIdLst>
  <p:notesMasterIdLst>
    <p:notesMasterId r:id="rId22"/>
  </p:notesMasterIdLst>
  <p:sldIdLst>
    <p:sldId id="302" r:id="rId8"/>
    <p:sldId id="317" r:id="rId9"/>
    <p:sldId id="290" r:id="rId10"/>
    <p:sldId id="303" r:id="rId11"/>
    <p:sldId id="304" r:id="rId12"/>
    <p:sldId id="344" r:id="rId13"/>
    <p:sldId id="320" r:id="rId14"/>
    <p:sldId id="321" r:id="rId15"/>
    <p:sldId id="339" r:id="rId16"/>
    <p:sldId id="341" r:id="rId17"/>
    <p:sldId id="342" r:id="rId18"/>
    <p:sldId id="343" r:id="rId19"/>
    <p:sldId id="314" r:id="rId20"/>
    <p:sldId id="31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0FA"/>
    <a:srgbClr val="66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6" d="100"/>
          <a:sy n="86" d="100"/>
        </p:scale>
        <p:origin x="-68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покупатели</a:t>
            </a:r>
          </a:p>
        </c:rich>
      </c:tx>
      <c:layout>
        <c:manualLayout>
          <c:xMode val="edge"/>
          <c:yMode val="edge"/>
          <c:x val="0.19283306527727451"/>
          <c:y val="1.744311682096372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покупатели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00B0F0"/>
              </a:solidFill>
              <a:ln w="285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Московская область 60 %</c:v>
                </c:pt>
                <c:pt idx="1">
                  <c:v>Ленинградская область 15 %</c:v>
                </c:pt>
                <c:pt idx="2">
                  <c:v>Калужская область 15 %</c:v>
                </c:pt>
                <c:pt idx="3">
                  <c:v>Воронежская область 10 %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персонала ЗАО "АПЦ "Фатежский" по состоянию на 01.10.2012 года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explosion val="21"/>
          <c:dPt>
            <c:idx val="0"/>
            <c:bubble3D val="0"/>
            <c:spPr>
              <a:solidFill>
                <a:srgbClr val="0070C0"/>
              </a:solidFill>
              <a:ln w="28575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ysClr val="windowText" lastClr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мужчины 71 %</c:v>
                </c:pt>
                <c:pt idx="1">
                  <c:v>женщины 29 %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spPr>
              <a:solidFill>
                <a:srgbClr val="9900CC"/>
              </a:solidFill>
              <a:ln w="28575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28575"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FF00FF"/>
              </a:solidFill>
              <a:ln w="28575">
                <a:solidFill>
                  <a:sysClr val="windowText" lastClr="000000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рабочие</c:v>
                </c:pt>
                <c:pt idx="1">
                  <c:v>руководители</c:v>
                </c:pt>
                <c:pt idx="2">
                  <c:v>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</c:v>
                </c:pt>
                <c:pt idx="1">
                  <c:v>13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00CC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до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</c:v>
                </c:pt>
                <c:pt idx="1">
                  <c:v>51</c:v>
                </c:pt>
                <c:pt idx="2">
                  <c:v>46</c:v>
                </c:pt>
                <c:pt idx="3">
                  <c:v>34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80008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впо</c:v>
                </c:pt>
                <c:pt idx="1">
                  <c:v>спо</c:v>
                </c:pt>
                <c:pt idx="2">
                  <c:v>нпо</c:v>
                </c:pt>
                <c:pt idx="3">
                  <c:v>со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33</c:v>
                </c:pt>
                <c:pt idx="2">
                  <c:v>102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0.62617</cdr:x>
      <cdr:y>0.79121</cdr:y>
    </cdr:from>
    <cdr:to>
      <cdr:x>0.76636</cdr:x>
      <cdr:y>0.86813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824536" y="5184576"/>
          <a:ext cx="1080120" cy="504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0.76636</cdr:x>
      <cdr:y>0.86813</cdr:y>
    </cdr:from>
    <cdr:to>
      <cdr:x>0.76636</cdr:x>
      <cdr:y>0.89254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5904656" y="5688632"/>
          <a:ext cx="0" cy="1599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0.1028</cdr:x>
      <cdr:y>0.71429</cdr:y>
    </cdr:from>
    <cdr:to>
      <cdr:x>0.19132</cdr:x>
      <cdr:y>0.84615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792088" y="4680520"/>
          <a:ext cx="681972" cy="8640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0.19132</cdr:x>
      <cdr:y>0.84615</cdr:y>
    </cdr:from>
    <cdr:to>
      <cdr:x>0.19132</cdr:x>
      <cdr:y>0.8702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1474060" y="5544616"/>
          <a:ext cx="0" cy="1575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0.1215</cdr:x>
      <cdr:y>0.26374</cdr:y>
    </cdr:from>
    <cdr:to>
      <cdr:x>0.15801</cdr:x>
      <cdr:y>0.30743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 flipV="1">
          <a:off x="936104" y="1728192"/>
          <a:ext cx="281347" cy="2862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0.1215</cdr:x>
      <cdr:y>0.2305</cdr:y>
    </cdr:from>
    <cdr:to>
      <cdr:x>0.1215</cdr:x>
      <cdr:y>0.26374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V="1">
          <a:off x="936104" y="1510427"/>
          <a:ext cx="0" cy="2177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0.47664</cdr:x>
      <cdr:y>0.2305</cdr:y>
    </cdr:from>
    <cdr:to>
      <cdr:x>0.57944</cdr:x>
      <cdr:y>0.31491</cdr:y>
    </cdr:to>
    <cdr:cxnSp macro="">
      <cdr:nvCxnSpPr>
        <cdr:cNvPr id="31" name="Прямая соединительная линия 30"/>
        <cdr:cNvCxnSpPr/>
      </cdr:nvCxnSpPr>
      <cdr:spPr>
        <a:xfrm xmlns:a="http://schemas.openxmlformats.org/drawingml/2006/main" flipV="1">
          <a:off x="3672408" y="1510427"/>
          <a:ext cx="792088" cy="5530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0.57944</cdr:x>
      <cdr:y>0.20853</cdr:y>
    </cdr:from>
    <cdr:to>
      <cdr:x>0.57944</cdr:x>
      <cdr:y>0.2305</cdr:y>
    </cdr:to>
    <cdr:cxnSp macro="">
      <cdr:nvCxnSpPr>
        <cdr:cNvPr id="39" name="Прямая соединительная линия 38"/>
        <cdr:cNvCxnSpPr/>
      </cdr:nvCxnSpPr>
      <cdr:spPr>
        <a:xfrm xmlns:a="http://schemas.openxmlformats.org/drawingml/2006/main" flipV="1">
          <a:off x="4464496" y="1366410"/>
          <a:ext cx="0" cy="14401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F840C-6AFF-4BEB-860E-D52FAEB2CD36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57FF2-A255-4618-85BA-D34207EF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9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9DCB9-4B5C-489F-85BD-B8B57551AE81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5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91B24-5368-4235-834B-A0F56C2CBA5A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4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7467D-01DE-4A48-BA17-25A2FD9E58A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1B6B1-E0E9-43CA-8203-B85A913039C8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5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0EBCA-298D-4691-8898-78917225B774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99509-DD2C-4EB1-ABF2-0561F39D97F3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37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92CAF-74AC-43D3-8984-7BC55C68984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95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2CF12-9274-4D54-BA8B-8CDC4A3D72F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1256E-F208-423A-AD76-933781769D76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16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EEC-D6E2-470A-92A5-8355417CF31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4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EBC4-8855-48C0-9E78-77080F83171C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40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9DCB9-4B5C-489F-85BD-B8B57551AE81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91B24-5368-4235-834B-A0F56C2CBA5A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07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7467D-01DE-4A48-BA17-25A2FD9E58A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35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1B6B1-E0E9-43CA-8203-B85A913039C8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47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0EBCA-298D-4691-8898-78917225B774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14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99509-DD2C-4EB1-ABF2-0561F39D97F3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55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92CAF-74AC-43D3-8984-7BC55C68984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9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2CF12-9274-4D54-BA8B-8CDC4A3D72F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5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1256E-F208-423A-AD76-933781769D76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1708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EEC-D6E2-470A-92A5-8355417CF31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10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EBC4-8855-48C0-9E78-77080F83171C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4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9DCB9-4B5C-489F-85BD-B8B57551AE81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36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91B24-5368-4235-834B-A0F56C2CBA5A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66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7467D-01DE-4A48-BA17-25A2FD9E58A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9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1B6B1-E0E9-43CA-8203-B85A913039C8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21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0EBCA-298D-4691-8898-78917225B774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1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99509-DD2C-4EB1-ABF2-0561F39D97F3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92CAF-74AC-43D3-8984-7BC55C68984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4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2CF12-9274-4D54-BA8B-8CDC4A3D72F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09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1256E-F208-423A-AD76-933781769D76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318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EEC-D6E2-470A-92A5-8355417CF31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57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EBC4-8855-48C0-9E78-77080F83171C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33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9DCB9-4B5C-489F-85BD-B8B57551AE81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75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91B24-5368-4235-834B-A0F56C2CBA5A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1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7467D-01DE-4A48-BA17-25A2FD9E58A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77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1B6B1-E0E9-43CA-8203-B85A913039C8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71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0EBCA-298D-4691-8898-78917225B774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6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99509-DD2C-4EB1-ABF2-0561F39D97F3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43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92CAF-74AC-43D3-8984-7BC55C68984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2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2CF12-9274-4D54-BA8B-8CDC4A3D72F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15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1256E-F208-423A-AD76-933781769D76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1430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EEC-D6E2-470A-92A5-8355417CF31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06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EBC4-8855-48C0-9E78-77080F83171C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56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9DCB9-4B5C-489F-85BD-B8B57551AE81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81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91B24-5368-4235-834B-A0F56C2CBA5A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0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7467D-01DE-4A48-BA17-25A2FD9E58A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90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1B6B1-E0E9-43CA-8203-B85A913039C8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1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0EBCA-298D-4691-8898-78917225B774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152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99509-DD2C-4EB1-ABF2-0561F39D97F3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9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92CAF-74AC-43D3-8984-7BC55C68984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5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2CF12-9274-4D54-BA8B-8CDC4A3D72F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00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1256E-F208-423A-AD76-933781769D76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1965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EEC-D6E2-470A-92A5-8355417CF31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25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EBC4-8855-48C0-9E78-77080F83171C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29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9DCB9-4B5C-489F-85BD-B8B57551AE81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28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91B24-5368-4235-834B-A0F56C2CBA5A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63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7467D-01DE-4A48-BA17-25A2FD9E58A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9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1B6B1-E0E9-43CA-8203-B85A913039C8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77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0EBCA-298D-4691-8898-78917225B774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01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99509-DD2C-4EB1-ABF2-0561F39D97F3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766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92CAF-74AC-43D3-8984-7BC55C68984E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570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2CF12-9274-4D54-BA8B-8CDC4A3D72F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4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1256E-F208-423A-AD76-933781769D76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625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EEC-D6E2-470A-92A5-8355417CF31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27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EBC4-8855-48C0-9E78-77080F83171C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D87B64-C49D-436B-A094-D55229136492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12DEAA-9583-459B-8425-EB0A9461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20AA4F-FF2E-4DFC-9D50-20F212237202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20AA4F-FF2E-4DFC-9D50-20F212237202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20AA4F-FF2E-4DFC-9D50-20F212237202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20AA4F-FF2E-4DFC-9D50-20F212237202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0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20AA4F-FF2E-4DFC-9D50-20F212237202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20AA4F-FF2E-4DFC-9D50-20F212237202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19.06.2014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pigsf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683383" y="1484784"/>
            <a:ext cx="6318448" cy="423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ЗАКРЫТОЕ АКЦИОНЕРНОЕ ОБЩЕСТВО </a:t>
            </a:r>
            <a:b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«АГРАРНО ПРОИЗВОДСТВЕННЫЙ ЦЕНТР «ФАТЕЖСКИЙ»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ИНВЕСТИЦИОННЫЙ ПРОЕКТ</a:t>
            </a:r>
            <a:endParaRPr lang="ru-RU" sz="1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Сельскохозяйственный кластер</a:t>
            </a:r>
            <a:endParaRPr lang="ru-RU" sz="1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Курская область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04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48987082"/>
              </p:ext>
            </p:extLst>
          </p:nvPr>
        </p:nvGraphicFramePr>
        <p:xfrm>
          <a:off x="5364088" y="1412776"/>
          <a:ext cx="3672408" cy="160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188640"/>
            <a:ext cx="8172400" cy="89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4875" algn="l"/>
              </a:tabLst>
            </a:pPr>
            <a:r>
              <a:rPr lang="ru-RU" sz="2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Характеристика персонала ЗАО «АПЦ «</a:t>
            </a:r>
            <a:r>
              <a:rPr lang="ru-RU" sz="20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Фатежский</a:t>
            </a:r>
            <a:r>
              <a:rPr lang="ru-RU" sz="2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</a:t>
            </a:r>
            <a:endParaRPr lang="ru-RU" sz="20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4875" algn="l"/>
              </a:tabLs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состоянию на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01.06.2014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года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2634" y="2765332"/>
            <a:ext cx="1037976" cy="572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Женщины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29 %</a:t>
            </a:r>
            <a:endParaRPr lang="ru-RU" sz="11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1511" y="2963807"/>
            <a:ext cx="1013804" cy="572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Мужчины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71 %</a:t>
            </a:r>
            <a:endParaRPr lang="ru-RU" sz="11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91473"/>
              </p:ext>
            </p:extLst>
          </p:nvPr>
        </p:nvGraphicFramePr>
        <p:xfrm>
          <a:off x="1115615" y="1484784"/>
          <a:ext cx="4362845" cy="1403985"/>
        </p:xfrm>
        <a:graphic>
          <a:graphicData uri="http://schemas.openxmlformats.org/drawingml/2006/table">
            <a:tbl>
              <a:tblPr firstRow="1" firstCol="1" bandRow="1"/>
              <a:tblGrid>
                <a:gridCol w="1074343"/>
                <a:gridCol w="1396786"/>
                <a:gridCol w="1193323"/>
                <a:gridCol w="698393"/>
              </a:tblGrid>
              <a:tr h="306705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1.Численность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работников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243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100 %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них: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мужчин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173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71 %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женщин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29 %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>
            <a:off x="8391623" y="2348880"/>
            <a:ext cx="14241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8144" y="2528900"/>
            <a:ext cx="288032" cy="405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9642"/>
              </p:ext>
            </p:extLst>
          </p:nvPr>
        </p:nvGraphicFramePr>
        <p:xfrm>
          <a:off x="1115615" y="3827868"/>
          <a:ext cx="4362846" cy="1285875"/>
        </p:xfrm>
        <a:graphic>
          <a:graphicData uri="http://schemas.openxmlformats.org/drawingml/2006/table">
            <a:tbl>
              <a:tblPr firstRow="1" firstCol="1" bandRow="1"/>
              <a:tblGrid>
                <a:gridCol w="1870595"/>
                <a:gridCol w="1495069"/>
                <a:gridCol w="997182"/>
              </a:tblGrid>
              <a:tr h="306705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Характеристика персонала по категориям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192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803802267"/>
              </p:ext>
            </p:extLst>
          </p:nvPr>
        </p:nvGraphicFramePr>
        <p:xfrm>
          <a:off x="5418596" y="4311129"/>
          <a:ext cx="3651257" cy="201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637139" y="6011473"/>
            <a:ext cx="841321" cy="572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Рабочие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79 %</a:t>
            </a:r>
            <a:endParaRPr lang="ru-RU" sz="11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50770" y="3723276"/>
            <a:ext cx="136402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Руководители 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%</a:t>
            </a:r>
            <a:endParaRPr lang="ru-RU" sz="11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13391" y="6011473"/>
            <a:ext cx="13564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Специалисты 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15 %</a:t>
            </a:r>
            <a:endParaRPr lang="ru-RU" sz="11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7713391" y="4365104"/>
            <a:ext cx="314996" cy="288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478460" y="6237312"/>
            <a:ext cx="2549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733415" y="5733256"/>
            <a:ext cx="314749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8244408" y="5373216"/>
            <a:ext cx="39208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244408" y="5877272"/>
            <a:ext cx="0" cy="134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156176" y="2934570"/>
            <a:ext cx="0" cy="103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391622" y="2708920"/>
            <a:ext cx="0" cy="112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713391" y="4221088"/>
            <a:ext cx="0" cy="14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EAA-9583-459B-8425-EB0A94615C5B}" type="slidenum">
              <a:rPr lang="ru-RU" sz="1400" smtClean="0">
                <a:solidFill>
                  <a:srgbClr val="E7DEC9">
                    <a:shade val="50000"/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400" dirty="0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24573"/>
              </p:ext>
            </p:extLst>
          </p:nvPr>
        </p:nvGraphicFramePr>
        <p:xfrm>
          <a:off x="1115617" y="548680"/>
          <a:ext cx="4032448" cy="1899285"/>
        </p:xfrm>
        <a:graphic>
          <a:graphicData uri="http://schemas.openxmlformats.org/drawingml/2006/table">
            <a:tbl>
              <a:tblPr firstRow="1" firstCol="1" bandRow="1"/>
              <a:tblGrid>
                <a:gridCol w="1967185"/>
                <a:gridCol w="2065263"/>
              </a:tblGrid>
              <a:tr h="30670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Характеристика персонала по возрасту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лет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30-39 лет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40-49 лет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50-59 лет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 лет и старше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10540612"/>
              </p:ext>
            </p:extLst>
          </p:nvPr>
        </p:nvGraphicFramePr>
        <p:xfrm>
          <a:off x="5292080" y="980728"/>
          <a:ext cx="374441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28035" y="228999"/>
            <a:ext cx="100700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 30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лет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36 %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4848" y="2911936"/>
            <a:ext cx="112562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30 - 39 лет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24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0352" y="2708920"/>
            <a:ext cx="112562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40 - 49 лет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22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5596" y="466102"/>
            <a:ext cx="112562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50 - 59 лет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16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2135" y="228999"/>
            <a:ext cx="164590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60 лет и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старше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028384" y="980728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316416" y="872716"/>
            <a:ext cx="0" cy="108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3" idx="0"/>
          </p:cNvCxnSpPr>
          <p:nvPr/>
        </p:nvCxnSpPr>
        <p:spPr>
          <a:xfrm flipV="1">
            <a:off x="7105085" y="980728"/>
            <a:ext cx="59203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7164288" y="872716"/>
            <a:ext cx="1" cy="108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5868144" y="1160748"/>
            <a:ext cx="493082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5868145" y="1070739"/>
            <a:ext cx="1" cy="9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436096" y="2276872"/>
            <a:ext cx="288032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436096" y="2600908"/>
            <a:ext cx="0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452320" y="2600908"/>
            <a:ext cx="455342" cy="25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5" idx="0"/>
          </p:cNvCxnSpPr>
          <p:nvPr/>
        </p:nvCxnSpPr>
        <p:spPr>
          <a:xfrm>
            <a:off x="7907662" y="2852936"/>
            <a:ext cx="1" cy="5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31631"/>
              </p:ext>
            </p:extLst>
          </p:nvPr>
        </p:nvGraphicFramePr>
        <p:xfrm>
          <a:off x="1148270" y="3861047"/>
          <a:ext cx="3999794" cy="2463946"/>
        </p:xfrm>
        <a:graphic>
          <a:graphicData uri="http://schemas.openxmlformats.org/drawingml/2006/table">
            <a:tbl>
              <a:tblPr firstRow="1" firstCol="1" bandRow="1"/>
              <a:tblGrid>
                <a:gridCol w="3290548"/>
                <a:gridCol w="709246"/>
              </a:tblGrid>
              <a:tr h="80805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Характеристика персонала по образованию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высшее профессиональное (ВПО)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начальное профессиональное (НПО)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48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среднее профессиональное (СПО)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48 %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общее (СО)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1625333567"/>
              </p:ext>
            </p:extLst>
          </p:nvPr>
        </p:nvGraphicFramePr>
        <p:xfrm>
          <a:off x="5235596" y="3933056"/>
          <a:ext cx="3631605" cy="23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5235596" y="5931137"/>
            <a:ext cx="77938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(ВПО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23 %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172400" y="5783277"/>
            <a:ext cx="79060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(СПО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48 %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99797" y="3613647"/>
            <a:ext cx="80342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(НПО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16 %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841123" y="6093296"/>
            <a:ext cx="6463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(СО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algn="ctr">
              <a:lnSpc>
                <a:spcPct val="115000"/>
              </a:lnSpc>
              <a:tabLst>
                <a:tab pos="9048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13 %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5798410" y="4365104"/>
            <a:ext cx="216567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6014977" y="4230635"/>
            <a:ext cx="0" cy="13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5603166" y="5517232"/>
            <a:ext cx="195244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580112" y="58052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7164291" y="5661248"/>
            <a:ext cx="323164" cy="269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endCxn id="66" idx="0"/>
          </p:cNvCxnSpPr>
          <p:nvPr/>
        </p:nvCxnSpPr>
        <p:spPr>
          <a:xfrm flipH="1">
            <a:off x="7164289" y="5931137"/>
            <a:ext cx="2" cy="162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8172400" y="5373216"/>
            <a:ext cx="298077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474706" y="5677862"/>
            <a:ext cx="38938" cy="13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EAA-9583-459B-8425-EB0A94615C5B}" type="slidenum">
              <a:rPr lang="ru-RU" sz="1400" smtClean="0">
                <a:solidFill>
                  <a:srgbClr val="E7DEC9">
                    <a:shade val="50000"/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400" dirty="0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ЗАО АПЦ Фатежский\DSC_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12" y="3025279"/>
            <a:ext cx="7284562" cy="360041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7649" y="0"/>
            <a:ext cx="79928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ОСНОВНЫЕ НАПРАВЛЕНИЯ ПОЛИТИКИ </a:t>
            </a:r>
          </a:p>
          <a:p>
            <a:pPr indent="457200" algn="ctr" font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ПРЕДПРИЯТИТЯ В ОБЛАСТИ  ОХРАНЫ ТРУДА</a:t>
            </a:r>
          </a:p>
          <a:p>
            <a:pPr marL="342900" lvl="0" indent="-34290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регулярных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профосмотров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работников комплекса;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Проведение плановой аттестации рабочих мест;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Обеспечение персонала качественными средствами индивидуальной защиты, спецодеждой;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Обеспечение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бесплатным питанием; доставка к месту работы.</a:t>
            </a:r>
            <a:endParaRPr lang="ru-RU" sz="16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EAA-9583-459B-8425-EB0A94615C5B}" type="slidenum">
              <a:rPr lang="ru-RU" sz="1400" smtClean="0">
                <a:solidFill>
                  <a:srgbClr val="E7DEC9">
                    <a:shade val="50000"/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400" dirty="0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SERVERMAIL\Public\обмен_apc\Плохих Ю.А\95eed0a84eca4977d42d24fa18f538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41" y="0"/>
            <a:ext cx="8134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002987"/>
            <a:ext cx="5670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Характеристика проекта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Доходный;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Эффективный;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Долгосрочный;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невысоким уровнем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рисков;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Перспективный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для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развития;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Выгодный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для капиталовложений.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07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5" y="332656"/>
            <a:ext cx="691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4" name="Picture 3" descr="C:\Users\Тест\Pictures\velvet_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8" y="2064399"/>
            <a:ext cx="6177097" cy="42770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Тест\Pictures\pork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95" y="2166668"/>
            <a:ext cx="3333863" cy="25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0365" y="15645"/>
            <a:ext cx="78557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При выходе на полную производственную мощность планируется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производить:</a:t>
            </a:r>
          </a:p>
          <a:p>
            <a:pPr marL="285750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до 2000 тонн мяса свиней в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месяц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;</a:t>
            </a:r>
            <a:endParaRPr lang="ru-RU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85750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15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тонн мяса говядины и около 4 тонн мяса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баранины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в месяц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; </a:t>
            </a:r>
          </a:p>
          <a:p>
            <a:pPr marL="285750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575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тонн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молока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в месяц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EAA-9583-459B-8425-EB0A94615C5B}" type="slidenum">
              <a:rPr lang="ru-RU" sz="1400" smtClean="0">
                <a:solidFill>
                  <a:srgbClr val="E7DEC9">
                    <a:shade val="50000"/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400" dirty="0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ест\Pictures\bara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5" y="3861048"/>
            <a:ext cx="3374156" cy="269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ест\Pictures\iCAM7QUQ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573">
            <a:off x="6085206" y="4472651"/>
            <a:ext cx="2677370" cy="20181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616931"/>
            <a:ext cx="4176464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Реализация данного проекта позволяет: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0" indent="45720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4572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Создать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новые рабочие места, изменив ситуацию на рынках труда районов и Курской области в целом.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457200" algn="just">
              <a:lnSpc>
                <a:spcPct val="150000"/>
              </a:lnSpc>
              <a:buFont typeface="Wingdings"/>
              <a:buChar char=""/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Удовлетворить потребности населения в животноводческой                                 продукции, производимой  на территории Курской области. 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457200" algn="just">
              <a:lnSpc>
                <a:spcPct val="150000"/>
              </a:lnSpc>
              <a:buFont typeface="Wingdings"/>
              <a:buChar char=""/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Обеспечить продовольственную безопасность региону и реализовать программу импорта-замещения. 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Picture 2" descr="\\Pc2\обмен\Плохих\Опорос\P1000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86" y="620688"/>
            <a:ext cx="3579862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854" y="0"/>
            <a:ext cx="80326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Сельскохозяйственный кластер ЗАО «АПЦ «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Фатежский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 расположен на территории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Фатежского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Дмитриевского,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Поныровского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районов Курской области.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488832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249" y="332656"/>
            <a:ext cx="60617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 данного проекта осуществляется в рамках Государственной программы «Развитие сельского хозяйства и регулирования рынков сельскохозяйственной продукции, сырья и продовольствия Курской области». Предприятие включено в Перечень Приоритетных инвестиционных проектов в Центральном федеральном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округе.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 descr="C:\Users\Тест\Pictures\ak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98" y="1783645"/>
            <a:ext cx="1654861" cy="16548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ест\Pictures\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89" y="92342"/>
            <a:ext cx="1724580" cy="17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Тест\Pictures\ar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05" y="3360604"/>
            <a:ext cx="1652572" cy="16525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Тест\Pictures\sob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851">
            <a:off x="1186288" y="3566156"/>
            <a:ext cx="1742896" cy="17428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Тест\Pictures\xpa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498">
            <a:off x="2827473" y="4790655"/>
            <a:ext cx="1611985" cy="16119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Тест\Pictures\pus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639">
            <a:off x="4449750" y="3837644"/>
            <a:ext cx="1536499" cy="15364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Тест\Pictures\kore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1690656" cy="1690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входят: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80968"/>
              </p:ext>
            </p:extLst>
          </p:nvPr>
        </p:nvGraphicFramePr>
        <p:xfrm>
          <a:off x="1136802" y="1340768"/>
          <a:ext cx="7662484" cy="3760343"/>
        </p:xfrm>
        <a:graphic>
          <a:graphicData uri="http://schemas.openxmlformats.org/drawingml/2006/table">
            <a:tbl>
              <a:tblPr firstRow="1" firstCol="1" bandRow="1"/>
              <a:tblGrid>
                <a:gridCol w="849421"/>
                <a:gridCol w="5610113"/>
                <a:gridCol w="1202950"/>
              </a:tblGrid>
              <a:tr h="26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п/п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объекта капитального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Свиноводческий комплекс на 112 000 голов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комбикормовым и убойным цехами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Фатежский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р-н,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4 100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Свиноводческий комплекс на 108 000 голов  Дмитриевский р-н,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2 652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Свиноводческий комплекс на 108 000 голов 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Поныровский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р-н,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2 652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Мясомолочная ферма КРС  на 2500 голов 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Дмитриевский р-н,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509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Овцеферма на 2000 голов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Дмитриевский р-н,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Капитальные затраты по растениеводству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934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10 988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6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6596"/>
            <a:ext cx="76328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Общая величина капитальных вложений по данному проекту составляет 10 988 миллионов рублей.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Источник финансирования: </a:t>
            </a:r>
          </a:p>
          <a:p>
            <a:pPr marL="285750" indent="4572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Собственные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средства-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21%</a:t>
            </a:r>
            <a:endParaRPr lang="ru-RU" sz="16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85750" indent="4572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Кредитные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средства – 79%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Кредитные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средства финансирует ОАО «Банк Москвы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 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в сумме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2 671 млн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. руб.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Освоено 3 310 млн. руб.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ОАО «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Россельхозбанк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» рассмотрело возможность дальнейшего финансирования проекта реализации сельскохозяйственного кластера.  </a:t>
            </a:r>
            <a:endParaRPr lang="ru-RU" sz="16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5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EAA-9583-459B-8425-EB0A94615C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68699"/>
              </p:ext>
            </p:extLst>
          </p:nvPr>
        </p:nvGraphicFramePr>
        <p:xfrm>
          <a:off x="1043607" y="755590"/>
          <a:ext cx="7755678" cy="2084832"/>
        </p:xfrm>
        <a:graphic>
          <a:graphicData uri="http://schemas.openxmlformats.org/drawingml/2006/table">
            <a:tbl>
              <a:tblPr firstRow="1" firstCol="1" bandRow="1"/>
              <a:tblGrid>
                <a:gridCol w="5451422"/>
                <a:gridCol w="2304256"/>
              </a:tblGrid>
              <a:tr h="27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Значение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показателя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Срок окупаемости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6,3 лет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Дисконтированный срок окупаемости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8,5 лет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Чистая приведённая стоимость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2 396,6 млн. руб.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Внутренняя норма доходности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16,2 %</a:t>
                      </a: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прибыльности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1,32</a:t>
                      </a: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260648"/>
            <a:ext cx="580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Экономическая эффективность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проекта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Тест\Pictures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72648"/>
            <a:ext cx="2769309" cy="20769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Тест\Pictures\43korov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2958800" cy="20045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ЗАО АПЦ Фатежский\DSC_0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92604"/>
            <a:ext cx="3343296" cy="21416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7604936"/>
              </p:ext>
            </p:extLst>
          </p:nvPr>
        </p:nvGraphicFramePr>
        <p:xfrm>
          <a:off x="1043608" y="188640"/>
          <a:ext cx="770485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8144" y="6037191"/>
            <a:ext cx="238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Московская область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890854"/>
            <a:ext cx="2660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Ленинградская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4113" y="1052736"/>
            <a:ext cx="1985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Курская область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908719"/>
            <a:ext cx="2434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Воронежская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10 %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DEAA-9583-459B-8425-EB0A94615C5B}" type="slidenum">
              <a:rPr lang="ru-RU" sz="1400" smtClean="0">
                <a:solidFill>
                  <a:srgbClr val="E7DEC9">
                    <a:shade val="50000"/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400" dirty="0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1495</TotalTime>
  <Words>522</Words>
  <Application>Microsoft Office PowerPoint</Application>
  <PresentationFormat>Экран (4:3)</PresentationFormat>
  <Paragraphs>174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Солнцестояние</vt:lpstr>
      <vt:lpstr>1_Солнцестояние</vt:lpstr>
      <vt:lpstr>2_Солнцестояние</vt:lpstr>
      <vt:lpstr>15_Солнцестояние</vt:lpstr>
      <vt:lpstr>17_Солнцестояние</vt:lpstr>
      <vt:lpstr>18_Солнцестояние</vt:lpstr>
      <vt:lpstr>16_Солнцестояние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Поточная система производства свинины</dc:title>
  <dc:creator>1</dc:creator>
  <cp:lastModifiedBy>user</cp:lastModifiedBy>
  <cp:revision>150</cp:revision>
  <cp:lastPrinted>2012-01-19T12:06:11Z</cp:lastPrinted>
  <dcterms:created xsi:type="dcterms:W3CDTF">2011-11-20T15:35:27Z</dcterms:created>
  <dcterms:modified xsi:type="dcterms:W3CDTF">2014-06-19T12:39:37Z</dcterms:modified>
</cp:coreProperties>
</file>