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4" r:id="rId1"/>
  </p:sldMasterIdLst>
  <p:notesMasterIdLst>
    <p:notesMasterId r:id="rId11"/>
  </p:notesMasterIdLst>
  <p:sldIdLst>
    <p:sldId id="256" r:id="rId2"/>
    <p:sldId id="265" r:id="rId3"/>
    <p:sldId id="257" r:id="rId4"/>
    <p:sldId id="258" r:id="rId5"/>
    <p:sldId id="259" r:id="rId6"/>
    <p:sldId id="261" r:id="rId7"/>
    <p:sldId id="260" r:id="rId8"/>
    <p:sldId id="263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1E390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7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1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5BD18-5882-104C-A8AE-CD85F0CE77D9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8B2D0-1BC2-4744-87B7-948904A262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8B2D0-1BC2-4744-87B7-948904A262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B4F2E-5FAA-F64E-B3BC-941666BED136}" type="datetimeFigureOut">
              <a:rPr lang="en-US" smtClean="0"/>
              <a:pPr/>
              <a:t>6/29/17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EF5F4-F46D-5348-BFC2-9AA21FE2D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hyperlink" Target="mailto:info@vrnprodykt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>
            <a:alphaModFix amt="40000"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245" y="2507634"/>
            <a:ext cx="8770859" cy="239634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Электронная торговая</a:t>
            </a:r>
            <a:br>
              <a:rPr lang="ru-RU" sz="5400" b="1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эко-площадка для фермера</a:t>
            </a:r>
            <a:endParaRPr lang="en-US" sz="5400" b="1" dirty="0">
              <a:solidFill>
                <a:srgbClr val="1E390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0876" y="5522033"/>
            <a:ext cx="44831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Виталий Миронов </a:t>
            </a:r>
            <a:endParaRPr lang="en-US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>
            <a:alphaModFix amt="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97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 компании</a:t>
            </a:r>
            <a:endParaRPr lang="en-US" dirty="0"/>
          </a:p>
        </p:txBody>
      </p:sp>
      <p:pic>
        <p:nvPicPr>
          <p:cNvPr id="5" name="Content Placeholder 4" descr="logo вп.jpg"/>
          <p:cNvPicPr>
            <a:picLocks noGrp="1" noChangeAspect="1"/>
          </p:cNvPicPr>
          <p:nvPr>
            <p:ph idx="1"/>
          </p:nvPr>
        </p:nvPicPr>
        <p:blipFill>
          <a:blip r:embed="rId3"/>
          <a:srcRect t="-52293" b="-52293"/>
          <a:stretch>
            <a:fillRect/>
          </a:stretch>
        </p:blipFill>
        <p:spPr>
          <a:xfrm>
            <a:off x="303942" y="3600136"/>
            <a:ext cx="4059778" cy="2703034"/>
          </a:xfrm>
        </p:spPr>
      </p:pic>
      <p:pic>
        <p:nvPicPr>
          <p:cNvPr id="4" name="Picture 3" descr="logo-rus-19 Центр П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1812"/>
            <a:ext cx="4157472" cy="1264920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4363719" y="1291812"/>
            <a:ext cx="47802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dirty="0" smtClean="0"/>
              <a:t>ООО «Центр программного обеспечения», г. Москва, работает на рынке с  2010 года. Основной вид деятельности – разработка заказного программного обеспечения. Выполненные  проекты: «Автоматизация парка частных локомотивов» 2013 год, «Мониторинг поездного положения частного вагонного и локомотивного парка» 2015 год.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63720" y="430965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dirty="0" smtClean="0"/>
              <a:t>ООО «Воронежские продукты», г. Сочи, Краснодарский край, работает на рынке с  2011 года. Основной вид деятельности – мелкооптовая торговля продуктами питания. Оборот компании в 2013 году составил 89 млн. Руб. Клиентская база – более 100 торговых площадок г. Сочи (Лазаревское-Адлер)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9600" y="3639861"/>
            <a:ext cx="8229600" cy="669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Партнер компании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Введение: Электронные технологии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7268"/>
            <a:ext cx="8229600" cy="5384357"/>
          </a:xfrm>
        </p:spPr>
        <p:txBody>
          <a:bodyPr>
            <a:noAutofit/>
          </a:bodyPr>
          <a:lstStyle/>
          <a:p>
            <a:r>
              <a:rPr lang="ru-RU" sz="1600" i="1" dirty="0" smtClean="0">
                <a:solidFill>
                  <a:srgbClr val="000000"/>
                </a:solidFill>
                <a:latin typeface="Arial"/>
                <a:cs typeface="Arial"/>
              </a:rPr>
              <a:t>Сейчас трудно представить себе сущствование без мобильного телефона, компьютера и интернета. А еще каких нибудь 10-15  лет назад это считалось дорогим удовольствием, а в некоторых регионах было просто недоступно. </a:t>
            </a:r>
          </a:p>
          <a:p>
            <a:r>
              <a:rPr lang="ru-RU" sz="1600" i="1" dirty="0" smtClean="0">
                <a:solidFill>
                  <a:srgbClr val="000000"/>
                </a:solidFill>
                <a:latin typeface="Arial"/>
                <a:cs typeface="Arial"/>
              </a:rPr>
              <a:t>Технологии, которые имеются в распоряжении владельца современного гаджета ограничены только способностями самого его владельца и обычно используются на 10-20</a:t>
            </a:r>
            <a:r>
              <a:rPr lang="en-US" sz="1600" i="1" dirty="0" smtClean="0">
                <a:solidFill>
                  <a:srgbClr val="000000"/>
                </a:solidFill>
                <a:latin typeface="Arial"/>
                <a:cs typeface="Arial"/>
              </a:rPr>
              <a:t>%. </a:t>
            </a:r>
            <a:endParaRPr lang="ru-RU" sz="1600" i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ru-RU" sz="1600" i="1" dirty="0" smtClean="0">
                <a:solidFill>
                  <a:srgbClr val="000000"/>
                </a:solidFill>
                <a:latin typeface="Arial"/>
                <a:cs typeface="Arial"/>
              </a:rPr>
              <a:t>Компании производители гаджетов и программного обеспечения конкурируя активно развиваются и постоянно предлагают на рынок все более совершенные модели и программы, нацеленные на проникновение в разные сферы реального мира, которые постепенно отвоевывают «островки» а затем и «континенты» повседневной действительности, переводя их виртуальную реальность . </a:t>
            </a:r>
          </a:p>
          <a:p>
            <a:r>
              <a:rPr lang="ru-RU" sz="1600" i="1" dirty="0" smtClean="0">
                <a:solidFill>
                  <a:srgbClr val="000000"/>
                </a:solidFill>
                <a:latin typeface="Arial"/>
                <a:cs typeface="Arial"/>
              </a:rPr>
              <a:t>В текущих условиях не уделять внимание ИТ технологиям становиться как минимум не грамотно, так как</a:t>
            </a:r>
            <a:r>
              <a:rPr lang="en-US" sz="1600" i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sz="1600" i="1" dirty="0" smtClean="0">
                <a:solidFill>
                  <a:srgbClr val="000000"/>
                </a:solidFill>
                <a:latin typeface="Arial"/>
                <a:cs typeface="Arial"/>
              </a:rPr>
              <a:t>старые технологии  «тормозят», а в некоторых случаях  мешают развитию бизнеса, что в свою очередь влечет за собой убытки в предпринимательской деятельности.</a:t>
            </a:r>
          </a:p>
          <a:p>
            <a:r>
              <a:rPr lang="ru-RU" sz="1600" i="1" dirty="0" smtClean="0">
                <a:solidFill>
                  <a:srgbClr val="000000"/>
                </a:solidFill>
                <a:latin typeface="Arial"/>
                <a:cs typeface="Arial"/>
              </a:rPr>
              <a:t>В своем выступлении я дам практические советы, которые позволят увеличить эффективность вашего бизнеса, что неименоемо приведет к росту прибыли.</a:t>
            </a:r>
            <a:endParaRPr lang="en-US" sz="16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950"/>
            <a:ext cx="8229600" cy="6839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1E390A"/>
                </a:solidFill>
              </a:rPr>
              <a:t>Электронный мир</a:t>
            </a:r>
            <a:endParaRPr lang="en-US" b="1" dirty="0">
              <a:solidFill>
                <a:srgbClr val="1E390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432" y="1191398"/>
            <a:ext cx="7761341" cy="5666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Все мы знаем мировые брэнды лидеров рынка информационных  технологий:  </a:t>
            </a:r>
            <a:r>
              <a:rPr lang="en-US" sz="1600" dirty="0" smtClean="0">
                <a:solidFill>
                  <a:srgbClr val="1E390A"/>
                </a:solidFill>
              </a:rPr>
              <a:t>IBM</a:t>
            </a:r>
            <a:r>
              <a:rPr lang="ru-RU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smtClean="0">
                <a:solidFill>
                  <a:srgbClr val="1E390A"/>
                </a:solidFill>
              </a:rPr>
              <a:t>Hewlett Packard</a:t>
            </a:r>
            <a:r>
              <a:rPr lang="ru-RU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smtClean="0">
                <a:solidFill>
                  <a:srgbClr val="1E390A"/>
                </a:solidFill>
              </a:rPr>
              <a:t>Apple</a:t>
            </a:r>
            <a:r>
              <a:rPr lang="ru-RU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smtClean="0">
                <a:solidFill>
                  <a:srgbClr val="1E390A"/>
                </a:solidFill>
              </a:rPr>
              <a:t>Google</a:t>
            </a:r>
            <a:r>
              <a:rPr lang="ru-RU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smtClean="0">
                <a:solidFill>
                  <a:srgbClr val="1E390A"/>
                </a:solidFill>
              </a:rPr>
              <a:t>Lenovo ….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Российиская ИТ индустрия также растет: 1С, </a:t>
            </a:r>
            <a:r>
              <a:rPr lang="en-US" sz="1600" dirty="0" err="1" smtClean="0">
                <a:solidFill>
                  <a:srgbClr val="1E390A"/>
                </a:solidFill>
              </a:rPr>
              <a:t>Yandex</a:t>
            </a:r>
            <a:r>
              <a:rPr lang="ru-RU" sz="1600" dirty="0" smtClean="0">
                <a:solidFill>
                  <a:srgbClr val="1E390A"/>
                </a:solidFill>
              </a:rPr>
              <a:t>, Лаборатория Касперского (здесь названы только известные брэнды )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Интересным в перечне является тот факт, что наряду с производителями аппартного и програмного обеспечения в числе лидеров, в том числе и по капитализации, являются такие компании как </a:t>
            </a:r>
            <a:r>
              <a:rPr lang="en-US" sz="1600" dirty="0" smtClean="0">
                <a:solidFill>
                  <a:srgbClr val="1E390A"/>
                </a:solidFill>
              </a:rPr>
              <a:t>Google</a:t>
            </a:r>
            <a:r>
              <a:rPr lang="ru-RU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smtClean="0">
                <a:solidFill>
                  <a:srgbClr val="1E390A"/>
                </a:solidFill>
              </a:rPr>
              <a:t>Yahoo</a:t>
            </a:r>
            <a:r>
              <a:rPr lang="ru-RU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err="1" smtClean="0">
                <a:solidFill>
                  <a:srgbClr val="1E390A"/>
                </a:solidFill>
              </a:rPr>
              <a:t>Yandex</a:t>
            </a:r>
            <a:r>
              <a:rPr lang="en-US" sz="1600" dirty="0" smtClean="0">
                <a:solidFill>
                  <a:srgbClr val="1E390A"/>
                </a:solidFill>
              </a:rPr>
              <a:t>, </a:t>
            </a:r>
            <a:r>
              <a:rPr lang="en-US" sz="1600" dirty="0" err="1" smtClean="0">
                <a:solidFill>
                  <a:srgbClr val="1E390A"/>
                </a:solidFill>
              </a:rPr>
              <a:t>Mail.ru</a:t>
            </a:r>
            <a:r>
              <a:rPr lang="en-US" sz="1600" dirty="0" smtClean="0">
                <a:solidFill>
                  <a:srgbClr val="1E390A"/>
                </a:solidFill>
              </a:rPr>
              <a:t> </a:t>
            </a:r>
            <a:r>
              <a:rPr lang="ru-RU" sz="1600" dirty="0" smtClean="0">
                <a:solidFill>
                  <a:srgbClr val="1E390A"/>
                </a:solidFill>
              </a:rPr>
              <a:t>и т.п. Причем развитие последних компаний прошло в последние 10-15 лет.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Это стало возможным благодаря сети </a:t>
            </a:r>
            <a:r>
              <a:rPr lang="en-US" sz="1600" dirty="0" smtClean="0">
                <a:solidFill>
                  <a:srgbClr val="1E390A"/>
                </a:solidFill>
              </a:rPr>
              <a:t>Internet</a:t>
            </a:r>
            <a:r>
              <a:rPr lang="ru-RU" sz="1600" dirty="0" smtClean="0">
                <a:solidFill>
                  <a:srgbClr val="1E390A"/>
                </a:solidFill>
              </a:rPr>
              <a:t>, которая предоставила богатейшие возможности для использования информации для развития социального общения и соответственно  электронного бизнеса.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Мы уже не можем представлять себе жизнь без поисковых систем, информационных сайтов(погода, новости), социальных сетей (Одноклвсники, </a:t>
            </a:r>
            <a:r>
              <a:rPr lang="en-US" sz="1600" dirty="0" err="1" smtClean="0">
                <a:solidFill>
                  <a:srgbClr val="1E390A"/>
                </a:solidFill>
              </a:rPr>
              <a:t>FaceBook</a:t>
            </a:r>
            <a:r>
              <a:rPr lang="en-US" sz="1600" dirty="0" smtClean="0">
                <a:solidFill>
                  <a:srgbClr val="1E390A"/>
                </a:solidFill>
              </a:rPr>
              <a:t> </a:t>
            </a:r>
            <a:r>
              <a:rPr lang="ru-RU" sz="1600" dirty="0" smtClean="0">
                <a:solidFill>
                  <a:srgbClr val="1E390A"/>
                </a:solidFill>
              </a:rPr>
              <a:t>и т.п.), электронных маганизанов.</a:t>
            </a:r>
          </a:p>
          <a:p>
            <a:pPr>
              <a:buNone/>
            </a:pPr>
            <a:endParaRPr lang="en-US" sz="1600" dirty="0">
              <a:solidFill>
                <a:srgbClr val="1E390A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11" y="274638"/>
            <a:ext cx="866230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Электронная торговая эко-площадка:  предпосылки создания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42" y="1791167"/>
            <a:ext cx="7750486" cy="50668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Термин электронная площадка – програмно-аппаратный комплекс технологических решений, обеспечивающий обмен информацией между продавцом и покупателем посредством каналов связи.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Существует огромное количество электронных тоговых площадок, которые представляют данные услуги, часть из них даже является условно бесплатными. 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Однако в части с/х продукции электронная торговля развивается недостаточно интенсивными темпами. Тем не менее примеры сайтов с предложением товаров от производителей с/х продукции уже не мало. 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Что может заинтересовать продавца с/х продукции новая электронная площадка: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	- реклама товара, привлечение покупателей;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	- помощь в сертификации продукции;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	- организация хранения и доставки;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	- соблюдение договорных условий.</a:t>
            </a:r>
          </a:p>
          <a:p>
            <a:pPr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Это базовый минимум. Помимо этого  площадка должна обладать дополнительными  особенностями, делающими ее привлекательными для поставщика ипотребителя. 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Электронная торговая эко-площадка </a:t>
            </a:r>
            <a:r>
              <a:rPr lang="en-US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</a:t>
            </a:r>
            <a:r>
              <a:rPr lang="ru-RU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слайд)</a:t>
            </a:r>
            <a:endParaRPr lang="en-US" dirty="0">
              <a:solidFill>
                <a:srgbClr val="1E390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ru-RU" sz="1600" dirty="0" smtClean="0">
                <a:solidFill>
                  <a:srgbClr val="1E390A"/>
                </a:solidFill>
              </a:rPr>
              <a:t>Миссия 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Развитие рынка эко-продуктов питания на принципах партнерства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2. 	Задачи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Доставка экологически чистых продуктов питания от производителя к конечному  покупателю в максимально короткий срок с минимальными временными и финансовыми издержками.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3. 	Участники процесса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Продавец – фермер, имеющий продукцию штучного и мелкооптового объема соответствующего качества;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Покупатель – частное лицо, не сетевой бизнес, заинтересованный в эко-продукции.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4. 	Технология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Электронный портал.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5. 	Реализация</a:t>
            </a:r>
          </a:p>
          <a:p>
            <a:pPr>
              <a:buNone/>
            </a:pPr>
            <a:r>
              <a:rPr lang="ru-RU" sz="1600" dirty="0" smtClean="0">
                <a:solidFill>
                  <a:srgbClr val="1E390A"/>
                </a:solidFill>
              </a:rPr>
              <a:t>Собственная система транспортной логистики и сборных пунктов и курьерской службы.   </a:t>
            </a:r>
            <a:endParaRPr lang="en-US" sz="1600" dirty="0">
              <a:solidFill>
                <a:srgbClr val="1E390A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1E39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Электронная торговая эко-площадка (2 слайд)</a:t>
            </a:r>
            <a:endParaRPr lang="en-US" dirty="0">
              <a:solidFill>
                <a:srgbClr val="1E390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ru-RU" sz="1600" dirty="0" smtClean="0">
                <a:solidFill>
                  <a:srgbClr val="1E390A"/>
                </a:solidFill>
              </a:rPr>
              <a:t>Миссия, Задачи, Участники процесса – не требуют детального пояснения, они ясны и понятны</a:t>
            </a:r>
          </a:p>
          <a:p>
            <a:pPr>
              <a:buAutoNum type="arabicPeriod"/>
            </a:pPr>
            <a:endParaRPr lang="ru-RU" sz="1600" dirty="0" smtClean="0">
              <a:solidFill>
                <a:srgbClr val="1E390A"/>
              </a:solidFill>
            </a:endParaRPr>
          </a:p>
          <a:p>
            <a:pPr>
              <a:buAutoNum type="arabicPeriod" startAt="2"/>
            </a:pPr>
            <a:r>
              <a:rPr lang="ru-RU" sz="1600" dirty="0" smtClean="0">
                <a:solidFill>
                  <a:srgbClr val="1E390A"/>
                </a:solidFill>
              </a:rPr>
              <a:t>Технология – информационный высокоинтегрированный портал,  представляющий максимально удобный интерфейс участникам процесса,  собирающий всю информационную цепочку в бесщовный единый процесс, хранящий всю историю сделок, паспорта продуктов(стандарт качества), фермерских хозяйств а также всю необходимую информацию включая законодательно-нормативную базу, релевантную сельско – хозяйственной тематике.</a:t>
            </a:r>
          </a:p>
          <a:p>
            <a:pPr>
              <a:buAutoNum type="arabicPeriod" startAt="2"/>
            </a:pPr>
            <a:endParaRPr lang="ru-RU" sz="1600" dirty="0" smtClean="0">
              <a:solidFill>
                <a:srgbClr val="1E390A"/>
              </a:solidFill>
            </a:endParaRPr>
          </a:p>
          <a:p>
            <a:pPr>
              <a:buNone/>
            </a:pPr>
            <a:r>
              <a:rPr lang="ru-RU" sz="1600" dirty="0">
                <a:solidFill>
                  <a:srgbClr val="1E390A"/>
                </a:solidFill>
              </a:rPr>
              <a:t>3</a:t>
            </a:r>
            <a:r>
              <a:rPr lang="ru-RU" sz="1600" dirty="0" smtClean="0">
                <a:solidFill>
                  <a:srgbClr val="1E390A"/>
                </a:solidFill>
              </a:rPr>
              <a:t>. 	Реализация – мобильная логистическая цепочка, обеспечивающая сбор, комплектацию и доставку заказов в заданный промуток времени.  Система обеспечивается програмным продуктом контроля перемещения товара и гибкого перепланирования маршрута с учетом текущей ситуации и заданных парметров доставки.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мы предлагаем?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Партнерство для продвижения с/х продукции на электронном портале</a:t>
            </a:r>
          </a:p>
          <a:p>
            <a:r>
              <a:rPr lang="ru-RU" dirty="0" smtClean="0"/>
              <a:t>Консультационная поддержка и готовые «бюджетные» проекты реализации ваших ИТ идей под «ключ»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>
            <a:alphaModFix amt="3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6000" b="1" dirty="0" smtClean="0"/>
              <a:t>Вопросы?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1115" y="5297513"/>
            <a:ext cx="5688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Контакты: </a:t>
            </a:r>
            <a:r>
              <a:rPr lang="en-US" sz="3200" dirty="0" smtClean="0">
                <a:hlinkClick r:id="rId3"/>
              </a:rPr>
              <a:t>info@vrnprodykt.ru</a:t>
            </a:r>
            <a:endParaRPr lang="ru-RU" sz="3200" dirty="0" smtClean="0"/>
          </a:p>
          <a:p>
            <a:r>
              <a:rPr lang="ru-RU" sz="3200" dirty="0" smtClean="0"/>
              <a:t>				</a:t>
            </a:r>
            <a:r>
              <a:rPr lang="en-US" sz="3200" dirty="0" err="1" smtClean="0"/>
              <a:t>www.vrnprodykt.ru</a:t>
            </a:r>
            <a:endParaRPr lang="ru-RU" sz="3200" dirty="0" smtClean="0"/>
          </a:p>
          <a:p>
            <a:endParaRPr lang="en-US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2781</TotalTime>
  <Words>857</Words>
  <Application>Microsoft Macintosh PowerPoint</Application>
  <PresentationFormat>On-screen Show (4:3)</PresentationFormat>
  <Paragraphs>54</Paragraphs>
  <Slides>9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Электронная торговая  эко-площадка для фермера</vt:lpstr>
      <vt:lpstr>О компании</vt:lpstr>
      <vt:lpstr>Введение: Электронные технологии</vt:lpstr>
      <vt:lpstr>Электронный мир</vt:lpstr>
      <vt:lpstr>Электронная торговая эко-площадка:  предпосылки создания</vt:lpstr>
      <vt:lpstr>Электронная торговая эко-площадка (1 слайд)</vt:lpstr>
      <vt:lpstr>Электронная торговая эко-площадка (2 слайд)</vt:lpstr>
      <vt:lpstr>Что мы предлагаем?</vt:lpstr>
      <vt:lpstr>Спасибо за внимание!</vt:lpstr>
    </vt:vector>
  </TitlesOfParts>
  <Company>OCRV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Электронная селькохозяйственная эко - площадка</dc:title>
  <dc:creator>Виталий Миронов</dc:creator>
  <cp:lastModifiedBy>Виталий Миронов</cp:lastModifiedBy>
  <cp:revision>19</cp:revision>
  <cp:lastPrinted>2017-06-07T15:52:24Z</cp:lastPrinted>
  <dcterms:created xsi:type="dcterms:W3CDTF">2017-06-29T08:30:59Z</dcterms:created>
  <dcterms:modified xsi:type="dcterms:W3CDTF">2017-06-29T08:38:12Z</dcterms:modified>
</cp:coreProperties>
</file>