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2" r:id="rId4"/>
    <p:sldId id="261" r:id="rId5"/>
    <p:sldId id="260" r:id="rId6"/>
    <p:sldId id="259" r:id="rId7"/>
    <p:sldId id="258" r:id="rId8"/>
    <p:sldId id="257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关系图"/>
          <p:cNvPicPr>
            <a:picLocks noChangeAspect="1"/>
          </p:cNvPicPr>
          <p:nvPr/>
        </p:nvPicPr>
        <p:blipFill>
          <a:blip r:embed="rId2"/>
          <a:srcRect r="2528" b="10909"/>
          <a:stretch>
            <a:fillRect/>
          </a:stretch>
        </p:blipFill>
        <p:spPr>
          <a:xfrm>
            <a:off x="239184" y="692150"/>
            <a:ext cx="11885083" cy="61102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2117" y="549275"/>
            <a:ext cx="12192000" cy="1511300"/>
          </a:xfrm>
          <a:prstGeom prst="rect">
            <a:avLst/>
          </a:prstGeom>
          <a:gradFill rotWithShape="0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>
                  <a:alpha val="53999"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2051" name="Rectangle 3"/>
          <p:cNvSpPr>
            <a:spLocks noChangeArrowheads="1"/>
          </p:cNvSpPr>
          <p:nvPr>
            <p:ph type="subTitle" idx="1"/>
          </p:nvPr>
        </p:nvSpPr>
        <p:spPr>
          <a:xfrm>
            <a:off x="2544233" y="2492375"/>
            <a:ext cx="7393517" cy="1222375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2056" name="Rectangle 8"/>
          <p:cNvSpPr>
            <a:spLocks noChangeArrowheads="1"/>
          </p:cNvSpPr>
          <p:nvPr>
            <p:ph type="ctrTitle"/>
          </p:nvPr>
        </p:nvSpPr>
        <p:spPr>
          <a:xfrm>
            <a:off x="1007533" y="620713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11" name="Rectangle 4"/>
          <p:cNvSpPr>
            <a:spLocks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C2673DCD-2704-49D8-8FC1-3810D347C3F5}" type="datetimeFigureOut">
              <a:rPr lang="ru-RU" smtClean="0"/>
            </a:fld>
            <a:endParaRPr lang="ru-RU"/>
          </a:p>
        </p:txBody>
      </p:sp>
      <p:sp>
        <p:nvSpPr>
          <p:cNvPr id="12" name="Rectangle 5"/>
          <p:cNvSpPr>
            <a:spLocks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3" name="Rectangle 6"/>
          <p:cNvSpPr>
            <a:spLocks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5CA4F013-E0A2-4A1A-883F-2A77275DA5F8}" type="slidenum">
              <a:rPr lang="ru-RU" smtClean="0"/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</p:bldLst>
  </p:timing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C2673DCD-2704-49D8-8FC1-3810D347C3F5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CA4F013-E0A2-4A1A-883F-2A77275DA5F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C2673DCD-2704-49D8-8FC1-3810D347C3F5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CA4F013-E0A2-4A1A-883F-2A77275DA5F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C2673DCD-2704-49D8-8FC1-3810D347C3F5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CA4F013-E0A2-4A1A-883F-2A77275DA5F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C2673DCD-2704-49D8-8FC1-3810D347C3F5}" type="datetimeFigureOut">
              <a:rPr lang="ru-RU" smtClean="0"/>
            </a:fld>
            <a:endParaRPr lang="ru-RU"/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CA4F013-E0A2-4A1A-883F-2A77275DA5F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C2673DCD-2704-49D8-8FC1-3810D347C3F5}" type="datetimeFigureOut">
              <a:rPr lang="ru-RU" smtClean="0"/>
            </a:fld>
            <a:endParaRPr lang="ru-RU"/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CA4F013-E0A2-4A1A-883F-2A77275DA5F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C2673DCD-2704-49D8-8FC1-3810D347C3F5}" type="datetimeFigureOut">
              <a:rPr lang="ru-RU" smtClean="0"/>
            </a:fld>
            <a:endParaRPr lang="ru-RU"/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CA4F013-E0A2-4A1A-883F-2A77275DA5F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C2673DCD-2704-49D8-8FC1-3810D347C3F5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CA4F013-E0A2-4A1A-883F-2A77275DA5F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C2673DCD-2704-49D8-8FC1-3810D347C3F5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CA4F013-E0A2-4A1A-883F-2A77275DA5F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C2673DCD-2704-49D8-8FC1-3810D347C3F5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CA4F013-E0A2-4A1A-883F-2A77275DA5F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C2673DCD-2704-49D8-8FC1-3810D347C3F5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CA4F013-E0A2-4A1A-883F-2A77275DA5F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117" y="333375"/>
            <a:ext cx="12192000" cy="1009650"/>
          </a:xfrm>
          <a:prstGeom prst="rect">
            <a:avLst/>
          </a:prstGeom>
          <a:gradFill rotWithShape="0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>
                  <a:alpha val="53999"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pic>
        <p:nvPicPr>
          <p:cNvPr id="1027" name="Picture 3" descr="关系图"/>
          <p:cNvPicPr>
            <a:picLocks noChangeAspect="1"/>
          </p:cNvPicPr>
          <p:nvPr/>
        </p:nvPicPr>
        <p:blipFill>
          <a:blip r:embed="rId12"/>
          <a:srcRect t="1094" r="8122" b="13318"/>
          <a:stretch>
            <a:fillRect/>
          </a:stretch>
        </p:blipFill>
        <p:spPr>
          <a:xfrm>
            <a:off x="7730067" y="4438650"/>
            <a:ext cx="4453467" cy="2333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8" name="Rectangle 4"/>
          <p:cNvSpPr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9" name="Rectangle 5"/>
          <p:cNvSpPr/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30" name="Rectangle 6"/>
          <p:cNvSpPr>
            <a:spLocks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C2673DCD-2704-49D8-8FC1-3810D347C3F5}" type="datetimeFigureOut">
              <a:rPr lang="ru-RU" smtClean="0"/>
            </a:fld>
            <a:endParaRPr lang="ru-RU"/>
          </a:p>
        </p:txBody>
      </p:sp>
      <p:sp>
        <p:nvSpPr>
          <p:cNvPr id="1031" name="Rectangle 7"/>
          <p:cNvSpPr>
            <a:spLocks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2" name="Rectangle 8"/>
          <p:cNvSpPr>
            <a:spLocks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5CA4F013-E0A2-4A1A-883F-2A77275DA5F8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 bldLvl="0" animBg="1"/>
      <p:bldP spid="1028" grpId="0" bldLvl="0"/>
    </p:bldLst>
  </p:timing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3.wmf"/><Relationship Id="rId1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5.wmf"/><Relationship Id="rId1" Type="http://schemas.openxmlformats.org/officeDocument/2006/relationships/oleObject" Target="../embeddings/oleObject3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е поле 3"/>
          <p:cNvSpPr txBox="1"/>
          <p:nvPr/>
        </p:nvSpPr>
        <p:spPr>
          <a:xfrm>
            <a:off x="429895" y="56515"/>
            <a:ext cx="1133348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ru-RU" altLang="ru-RU" sz="2800">
                <a:latin typeface="Times New Roman" panose="02020603050405020304" charset="0"/>
                <a:cs typeface="Times New Roman" panose="02020603050405020304" charset="0"/>
              </a:rPr>
              <a:t>Цифровое волонтерство</a:t>
            </a:r>
            <a:endParaRPr lang="ru-RU" altLang="ru-RU" sz="28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614680" y="770890"/>
            <a:ext cx="11333480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ru-RU" altLang="en-US" sz="2800">
                <a:latin typeface="Times New Roman" panose="02020603050405020304" charset="0"/>
                <a:cs typeface="Times New Roman" panose="02020603050405020304" charset="0"/>
                <a:sym typeface="+mn-ea"/>
              </a:rPr>
              <a:t>Разработка информационной системы мониторинга образовательного процесса для ДЕТСКО-ЮНОШЕСКОЙ СПОРТИВНОЙ ШКОЛЫ "ВИКТОРИЯ"</a:t>
            </a:r>
            <a:endParaRPr lang="ru-RU" altLang="en-US" sz="28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196850" y="4716780"/>
            <a:ext cx="6134100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ru-RU" altLang="ru-RU" sz="2800">
                <a:latin typeface="Times New Roman" panose="02020603050405020304" charset="0"/>
                <a:cs typeface="Times New Roman" panose="02020603050405020304" charset="0"/>
              </a:rPr>
              <a:t>Корольков Александр Анатольевич</a:t>
            </a:r>
            <a:br>
              <a:rPr lang="ru-RU" altLang="ru-RU" sz="2800">
                <a:latin typeface="Times New Roman" panose="02020603050405020304" charset="0"/>
                <a:cs typeface="Times New Roman" panose="02020603050405020304" charset="0"/>
              </a:rPr>
            </a:br>
            <a:r>
              <a:rPr lang="ru-RU" altLang="ru-RU" sz="2800">
                <a:latin typeface="Times New Roman" panose="02020603050405020304" charset="0"/>
                <a:cs typeface="Times New Roman" panose="02020603050405020304" charset="0"/>
              </a:rPr>
              <a:t>Сурков Вадим Александрович</a:t>
            </a:r>
            <a:br>
              <a:rPr lang="ru-RU" altLang="ru-RU" sz="2800">
                <a:latin typeface="Times New Roman" panose="02020603050405020304" charset="0"/>
                <a:cs typeface="Times New Roman" panose="02020603050405020304" charset="0"/>
              </a:rPr>
            </a:br>
            <a:r>
              <a:rPr lang="ru-RU" altLang="ru-RU" sz="2800">
                <a:latin typeface="Times New Roman" panose="02020603050405020304" charset="0"/>
                <a:cs typeface="Times New Roman" panose="02020603050405020304" charset="0"/>
              </a:rPr>
              <a:t>Оношко Артём Александрович</a:t>
            </a:r>
            <a:endParaRPr lang="ru-RU" altLang="ru-RU" sz="280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en-US"/>
              <a:t>Актуальность темы</a:t>
            </a:r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ru-RU" altLang="en-US"/>
              <a:t>Ведение здорового образа жизни подразумевает поддержание собственной физической формы каждым человеком. Для систематизации и регулярных физических нагрузок наиболее удобно использовать программное приложение, которое фиксировало бы полученные данные с целью дальнейшего анализа собственных данных.</a:t>
            </a:r>
            <a:endParaRPr lang="ru-RU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en-US"/>
              <a:t>Постановка и масштаб задачи</a:t>
            </a:r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609600" y="1432560"/>
            <a:ext cx="10972800" cy="4525963"/>
          </a:xfrm>
        </p:spPr>
        <p:txBody>
          <a:bodyPr/>
          <a:p>
            <a:pPr algn="just"/>
            <a:r>
              <a:rPr lang="ru-RU" altLang="en-US" sz="2800"/>
              <a:t>Объект исследования – процесс использования в физкультурном образовании информационно – компьютерных средств и технологий для поддержания физических качеств человека.</a:t>
            </a:r>
            <a:endParaRPr lang="ru-RU" altLang="en-US" sz="2800"/>
          </a:p>
          <a:p>
            <a:pPr algn="just"/>
            <a:r>
              <a:rPr lang="ru-RU" altLang="en-US" sz="2800"/>
              <a:t>Предмет исследования – применение технологий информационно – коммуникационной структуры для улучшения физического состояния человека.</a:t>
            </a:r>
            <a:endParaRPr lang="ru-RU" altLang="en-US" sz="2800"/>
          </a:p>
          <a:p>
            <a:pPr algn="just"/>
            <a:r>
              <a:rPr lang="ru-RU" altLang="en-US" sz="2800"/>
              <a:t>Цель – разработать программный продукт, который будет помогать пользователю в улучшении и поддержании своей физической формы, и сохранять данные о его физических нагрузках.</a:t>
            </a:r>
            <a:endParaRPr lang="ru-RU" altLang="en-US" sz="2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330" y="259715"/>
            <a:ext cx="12007215" cy="1143000"/>
          </a:xfrm>
        </p:spPr>
        <p:txBody>
          <a:bodyPr/>
          <a:p>
            <a:r>
              <a:rPr lang="ru-RU" altLang="en-US"/>
              <a:t>Алгоритм программы, язык программирования, реализованные подходы</a:t>
            </a:r>
            <a:endParaRPr lang="ru-RU" altLang="en-US"/>
          </a:p>
        </p:txBody>
      </p:sp>
      <p:pic>
        <p:nvPicPr>
          <p:cNvPr id="23" name="Рисунок 2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81240" y="1798320"/>
            <a:ext cx="4791075" cy="383413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Замещающее содержимое 13"/>
          <p:cNvSpPr>
            <a:spLocks noGrp="1"/>
          </p:cNvSpPr>
          <p:nvPr>
            <p:ph idx="1"/>
          </p:nvPr>
        </p:nvSpPr>
        <p:spPr>
          <a:xfrm>
            <a:off x="609600" y="1737360"/>
            <a:ext cx="6421120" cy="4526280"/>
          </a:xfrm>
        </p:spPr>
        <p:txBody>
          <a:bodyPr/>
          <a:p>
            <a:pPr algn="just"/>
            <a:r>
              <a:rPr lang="ru-RU" altLang="en-US"/>
              <a:t>Язык программирования - С</a:t>
            </a:r>
            <a:r>
              <a:rPr lang="en-US" altLang="en-US"/>
              <a:t>#</a:t>
            </a:r>
            <a:endParaRPr lang="ru-RU" altLang="en-US"/>
          </a:p>
          <a:p>
            <a:pPr algn="just"/>
            <a:r>
              <a:rPr lang="ru-RU" altLang="en-US"/>
              <a:t>В программе реализованы </a:t>
            </a:r>
            <a:r>
              <a:rPr lang="en-US" altLang="ru-RU"/>
              <a:t>SQL </a:t>
            </a:r>
            <a:r>
              <a:rPr lang="ru-RU" altLang="ru-RU"/>
              <a:t>и </a:t>
            </a:r>
            <a:r>
              <a:rPr lang="en-US" altLang="ru-RU"/>
              <a:t>LINQ </a:t>
            </a:r>
            <a:r>
              <a:rPr lang="ru-RU" altLang="ru-RU"/>
              <a:t>запросы, так как в разных частях программы требовались разные запросы</a:t>
            </a:r>
            <a:endParaRPr lang="ru-RU" alt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05118"/>
            <a:ext cx="10972800" cy="1143000"/>
          </a:xfrm>
        </p:spPr>
        <p:txBody>
          <a:bodyPr/>
          <a:p>
            <a:r>
              <a:rPr lang="ru-RU" altLang="en-US" sz="3600"/>
              <a:t>Процесс взаимодействия пользователей цифровой среды</a:t>
            </a:r>
            <a:endParaRPr lang="ru-RU" altLang="en-US" sz="3600"/>
          </a:p>
        </p:txBody>
      </p:sp>
      <p:graphicFrame>
        <p:nvGraphicFramePr>
          <p:cNvPr id="7" name="Объект 6"/>
          <p:cNvGraphicFramePr/>
          <p:nvPr/>
        </p:nvGraphicFramePr>
        <p:xfrm>
          <a:off x="982980" y="1449070"/>
          <a:ext cx="5282565" cy="53727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1" imgW="5800725" imgH="6477000" progId="Paint.Picture">
                  <p:embed/>
                </p:oleObj>
              </mc:Choice>
              <mc:Fallback>
                <p:oleObj name="" r:id="rId1" imgW="5800725" imgH="6477000" progId="Paint.Picture">
                  <p:embed/>
                  <p:pic>
                    <p:nvPicPr>
                      <p:cNvPr id="0" name="Изображение 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82980" y="1449070"/>
                        <a:ext cx="5282565" cy="53727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/>
          <p:nvPr/>
        </p:nvGraphicFramePr>
        <p:xfrm>
          <a:off x="7696200" y="1448435"/>
          <a:ext cx="4481195" cy="3876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" r:id="rId3" imgW="3876675" imgH="3533775" progId="Paint.Picture">
                  <p:embed/>
                </p:oleObj>
              </mc:Choice>
              <mc:Fallback>
                <p:oleObj name="" r:id="rId3" imgW="3876675" imgH="3533775" progId="Paint.Picture">
                  <p:embed/>
                  <p:pic>
                    <p:nvPicPr>
                      <p:cNvPr id="0" name="Изображение 1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96200" y="1448435"/>
                        <a:ext cx="4481195" cy="38760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en-US" sz="4000"/>
              <a:t>Жизненный цикл и перспективы развития решения</a:t>
            </a:r>
            <a:endParaRPr lang="ru-RU" altLang="en-US" sz="4000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10972165" cy="4526280"/>
          </a:xfrm>
        </p:spPr>
        <p:txBody>
          <a:bodyPr/>
          <a:p>
            <a:r>
              <a:rPr lang="ru-RU" altLang="en-US"/>
              <a:t>Планируется дальнейшее расширение функционала программы.</a:t>
            </a:r>
            <a:endParaRPr lang="ru-RU" altLang="en-US"/>
          </a:p>
          <a:p>
            <a:endParaRPr lang="ru-RU" altLang="en-US"/>
          </a:p>
          <a:p>
            <a:endParaRPr lang="ru-RU" altLang="en-US"/>
          </a:p>
          <a:p>
            <a:endParaRPr lang="ru-RU" altLang="en-US"/>
          </a:p>
          <a:p>
            <a:endParaRPr lang="ru-RU" altLang="en-US"/>
          </a:p>
          <a:p>
            <a:endParaRPr lang="ru-RU" altLang="en-US"/>
          </a:p>
          <a:p>
            <a:endParaRPr lang="ru-RU" altLang="en-US"/>
          </a:p>
          <a:p>
            <a:pPr marL="0" indent="0">
              <a:buNone/>
            </a:pPr>
            <a:r>
              <a:rPr lang="ru-RU" altLang="en-US"/>
              <a:t>  		  Жизненный цикл</a:t>
            </a:r>
            <a:endParaRPr lang="ru-RU" altLang="en-US"/>
          </a:p>
        </p:txBody>
      </p:sp>
      <p:graphicFrame>
        <p:nvGraphicFramePr>
          <p:cNvPr id="4" name="Замещающее содержимое 3"/>
          <p:cNvGraphicFramePr/>
          <p:nvPr>
            <p:ph sz="half" idx="2"/>
          </p:nvPr>
        </p:nvGraphicFramePr>
        <p:xfrm>
          <a:off x="944245" y="2747010"/>
          <a:ext cx="7637145" cy="34283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6296025" imgH="2295525" progId="Paint.Picture">
                  <p:embed/>
                </p:oleObj>
              </mc:Choice>
              <mc:Fallback>
                <p:oleObj name="" r:id="rId1" imgW="6296025" imgH="2295525" progId="Paint.Picture">
                  <p:embed/>
                  <p:pic>
                    <p:nvPicPr>
                      <p:cNvPr id="0" name="Изображение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44245" y="2747010"/>
                        <a:ext cx="7637145" cy="34283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en-US"/>
              <a:t>Итоговый результат проекта</a:t>
            </a:r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ru-RU" altLang="en-US"/>
              <a:t>Итоговым результатом проекта является программный продукт, написанный на языке </a:t>
            </a:r>
            <a:r>
              <a:rPr lang="en-US" altLang="en-US"/>
              <a:t>C# c </a:t>
            </a:r>
            <a:r>
              <a:rPr lang="ru-RU" altLang="en-US"/>
              <a:t>применением </a:t>
            </a:r>
            <a:r>
              <a:rPr lang="en-US" altLang="en-US"/>
              <a:t>SQL </a:t>
            </a:r>
            <a:r>
              <a:rPr lang="ru-RU" altLang="en-US"/>
              <a:t>и </a:t>
            </a:r>
            <a:r>
              <a:rPr lang="en-US" altLang="en-US"/>
              <a:t>LINQ </a:t>
            </a:r>
            <a:r>
              <a:rPr lang="ru-RU" altLang="en-US"/>
              <a:t>запросов.</a:t>
            </a:r>
            <a:endParaRPr lang="ru-RU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usiness Cooperate">
  <a:themeElements>
    <a:clrScheme name="Business Cooper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siness Cooperate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usiness Cooper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1546</Words>
  <Application>WPS Presentation</Application>
  <PresentationFormat>Широкоэкранный</PresentationFormat>
  <Paragraphs>38</Paragraphs>
  <Slides>7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7</vt:i4>
      </vt:variant>
    </vt:vector>
  </HeadingPairs>
  <TitlesOfParts>
    <vt:vector size="20" baseType="lpstr">
      <vt:lpstr>Arial</vt:lpstr>
      <vt:lpstr>SimSun</vt:lpstr>
      <vt:lpstr>Wingdings</vt:lpstr>
      <vt:lpstr>Times New Roman</vt:lpstr>
      <vt:lpstr>Microsoft YaHei</vt:lpstr>
      <vt:lpstr/>
      <vt:lpstr>Arial Unicode MS</vt:lpstr>
      <vt:lpstr>Calibri</vt:lpstr>
      <vt:lpstr>Segoe Print</vt:lpstr>
      <vt:lpstr>Business Cooperate</vt:lpstr>
      <vt:lpstr>Paint.Picture</vt:lpstr>
      <vt:lpstr>Paint.Picture</vt:lpstr>
      <vt:lpstr>Paint.Picture</vt:lpstr>
      <vt:lpstr>PowerPoint 演示文稿</vt:lpstr>
      <vt:lpstr>Актуальность темы</vt:lpstr>
      <vt:lpstr>Постановка и масштаб задачи</vt:lpstr>
      <vt:lpstr>Алгоритм программы, язык программирования, реализованные подходы</vt:lpstr>
      <vt:lpstr>Процесс взаимодействия пользователей цифровой среды</vt:lpstr>
      <vt:lpstr>Жизненный цикл и перспективы развития решения</vt:lpstr>
      <vt:lpstr>Итоговый результат проекта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Randy Orbit</dc:creator>
  <cp:lastModifiedBy>Randy Orbit</cp:lastModifiedBy>
  <cp:revision>4</cp:revision>
  <dcterms:created xsi:type="dcterms:W3CDTF">2019-06-12T09:33:00Z</dcterms:created>
  <dcterms:modified xsi:type="dcterms:W3CDTF">2019-06-12T09:59:00Z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1049-10.2.0.7646</vt:lpwstr>
  </property>
</Properties>
</file>